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56" r:id="rId2"/>
    <p:sldId id="312" r:id="rId3"/>
    <p:sldId id="365" r:id="rId4"/>
    <p:sldId id="366" r:id="rId5"/>
    <p:sldId id="313" r:id="rId6"/>
    <p:sldId id="355" r:id="rId7"/>
    <p:sldId id="314" r:id="rId8"/>
    <p:sldId id="261" r:id="rId9"/>
    <p:sldId id="367" r:id="rId10"/>
    <p:sldId id="262" r:id="rId11"/>
    <p:sldId id="263" r:id="rId12"/>
    <p:sldId id="264" r:id="rId13"/>
    <p:sldId id="296" r:id="rId14"/>
    <p:sldId id="268" r:id="rId15"/>
    <p:sldId id="315" r:id="rId16"/>
    <p:sldId id="316" r:id="rId17"/>
    <p:sldId id="320" r:id="rId18"/>
    <p:sldId id="319" r:id="rId19"/>
    <p:sldId id="269" r:id="rId20"/>
    <p:sldId id="311" r:id="rId21"/>
    <p:sldId id="318" r:id="rId22"/>
    <p:sldId id="308" r:id="rId23"/>
    <p:sldId id="317" r:id="rId24"/>
    <p:sldId id="323" r:id="rId25"/>
    <p:sldId id="324" r:id="rId26"/>
    <p:sldId id="299" r:id="rId27"/>
    <p:sldId id="292" r:id="rId28"/>
    <p:sldId id="332" r:id="rId29"/>
    <p:sldId id="273" r:id="rId30"/>
    <p:sldId id="301" r:id="rId31"/>
    <p:sldId id="334" r:id="rId32"/>
    <p:sldId id="335" r:id="rId33"/>
    <p:sldId id="336" r:id="rId34"/>
    <p:sldId id="337" r:id="rId35"/>
    <p:sldId id="333" r:id="rId36"/>
    <p:sldId id="364" r:id="rId37"/>
    <p:sldId id="343" r:id="rId38"/>
    <p:sldId id="344" r:id="rId39"/>
    <p:sldId id="338" r:id="rId40"/>
    <p:sldId id="341" r:id="rId41"/>
    <p:sldId id="297" r:id="rId42"/>
    <p:sldId id="371" r:id="rId43"/>
    <p:sldId id="282" r:id="rId44"/>
    <p:sldId id="300" r:id="rId45"/>
    <p:sldId id="321" r:id="rId46"/>
    <p:sldId id="293" r:id="rId47"/>
    <p:sldId id="342" r:id="rId48"/>
    <p:sldId id="307" r:id="rId49"/>
    <p:sldId id="294" r:id="rId50"/>
    <p:sldId id="288" r:id="rId51"/>
    <p:sldId id="345" r:id="rId52"/>
    <p:sldId id="346" r:id="rId53"/>
    <p:sldId id="326" r:id="rId54"/>
    <p:sldId id="260" r:id="rId55"/>
    <p:sldId id="331" r:id="rId56"/>
    <p:sldId id="368" r:id="rId57"/>
    <p:sldId id="325" r:id="rId58"/>
    <p:sldId id="298" r:id="rId59"/>
    <p:sldId id="306" r:id="rId60"/>
    <p:sldId id="329" r:id="rId61"/>
    <p:sldId id="330" r:id="rId62"/>
    <p:sldId id="339" r:id="rId63"/>
    <p:sldId id="276" r:id="rId64"/>
    <p:sldId id="356" r:id="rId65"/>
    <p:sldId id="277" r:id="rId66"/>
    <p:sldId id="278" r:id="rId67"/>
    <p:sldId id="279" r:id="rId68"/>
    <p:sldId id="280" r:id="rId69"/>
    <p:sldId id="322" r:id="rId70"/>
    <p:sldId id="340" r:id="rId71"/>
    <p:sldId id="281" r:id="rId72"/>
    <p:sldId id="349" r:id="rId73"/>
    <p:sldId id="350" r:id="rId74"/>
    <p:sldId id="353" r:id="rId75"/>
    <p:sldId id="351" r:id="rId76"/>
    <p:sldId id="352" r:id="rId77"/>
    <p:sldId id="289" r:id="rId78"/>
    <p:sldId id="363" r:id="rId79"/>
    <p:sldId id="369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09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458" y="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rc\mc101\bad_mo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rc\mc101\bad_mod_range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rc\mc101\rejection_sampl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rc\mc101\bad_die.csv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src\mc101\unifor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histogram!$B$1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cat>
            <c:strRef>
              <c:f>histogram!$A$2:$A$103</c:f>
              <c:strCache>
                <c:ptCount val="10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More</c:v>
                </c:pt>
              </c:strCache>
            </c:strRef>
          </c:cat>
          <c:val>
            <c:numRef>
              <c:f>histogram!$B$2:$B$103</c:f>
              <c:numCache>
                <c:formatCode>General</c:formatCode>
                <c:ptCount val="102"/>
                <c:pt idx="0">
                  <c:v>118</c:v>
                </c:pt>
                <c:pt idx="1">
                  <c:v>105</c:v>
                </c:pt>
                <c:pt idx="2">
                  <c:v>101</c:v>
                </c:pt>
                <c:pt idx="3">
                  <c:v>108</c:v>
                </c:pt>
                <c:pt idx="4">
                  <c:v>93</c:v>
                </c:pt>
                <c:pt idx="5">
                  <c:v>107</c:v>
                </c:pt>
                <c:pt idx="6">
                  <c:v>107</c:v>
                </c:pt>
                <c:pt idx="7">
                  <c:v>87</c:v>
                </c:pt>
                <c:pt idx="8">
                  <c:v>97</c:v>
                </c:pt>
                <c:pt idx="9">
                  <c:v>91</c:v>
                </c:pt>
                <c:pt idx="10">
                  <c:v>98</c:v>
                </c:pt>
                <c:pt idx="11">
                  <c:v>103</c:v>
                </c:pt>
                <c:pt idx="12">
                  <c:v>88</c:v>
                </c:pt>
                <c:pt idx="13">
                  <c:v>111</c:v>
                </c:pt>
                <c:pt idx="14">
                  <c:v>106</c:v>
                </c:pt>
                <c:pt idx="15">
                  <c:v>111</c:v>
                </c:pt>
                <c:pt idx="16">
                  <c:v>102</c:v>
                </c:pt>
                <c:pt idx="17">
                  <c:v>117</c:v>
                </c:pt>
                <c:pt idx="18">
                  <c:v>81</c:v>
                </c:pt>
                <c:pt idx="19">
                  <c:v>118</c:v>
                </c:pt>
                <c:pt idx="20">
                  <c:v>102</c:v>
                </c:pt>
                <c:pt idx="21">
                  <c:v>75</c:v>
                </c:pt>
                <c:pt idx="22">
                  <c:v>105</c:v>
                </c:pt>
                <c:pt idx="23">
                  <c:v>99</c:v>
                </c:pt>
                <c:pt idx="24">
                  <c:v>103</c:v>
                </c:pt>
                <c:pt idx="25">
                  <c:v>76</c:v>
                </c:pt>
                <c:pt idx="26">
                  <c:v>105</c:v>
                </c:pt>
                <c:pt idx="27">
                  <c:v>98</c:v>
                </c:pt>
                <c:pt idx="28">
                  <c:v>87</c:v>
                </c:pt>
                <c:pt idx="29">
                  <c:v>100</c:v>
                </c:pt>
                <c:pt idx="30">
                  <c:v>98</c:v>
                </c:pt>
                <c:pt idx="31">
                  <c:v>87</c:v>
                </c:pt>
                <c:pt idx="32">
                  <c:v>99</c:v>
                </c:pt>
                <c:pt idx="33">
                  <c:v>96</c:v>
                </c:pt>
                <c:pt idx="34">
                  <c:v>111</c:v>
                </c:pt>
                <c:pt idx="35">
                  <c:v>102</c:v>
                </c:pt>
                <c:pt idx="36">
                  <c:v>112</c:v>
                </c:pt>
                <c:pt idx="37">
                  <c:v>96</c:v>
                </c:pt>
                <c:pt idx="38">
                  <c:v>95</c:v>
                </c:pt>
                <c:pt idx="39">
                  <c:v>91</c:v>
                </c:pt>
                <c:pt idx="40">
                  <c:v>103</c:v>
                </c:pt>
                <c:pt idx="41">
                  <c:v>100</c:v>
                </c:pt>
                <c:pt idx="42">
                  <c:v>99</c:v>
                </c:pt>
                <c:pt idx="43">
                  <c:v>105</c:v>
                </c:pt>
                <c:pt idx="44">
                  <c:v>95</c:v>
                </c:pt>
                <c:pt idx="45">
                  <c:v>97</c:v>
                </c:pt>
                <c:pt idx="46">
                  <c:v>118</c:v>
                </c:pt>
                <c:pt idx="47">
                  <c:v>100</c:v>
                </c:pt>
                <c:pt idx="48">
                  <c:v>98</c:v>
                </c:pt>
                <c:pt idx="49">
                  <c:v>107</c:v>
                </c:pt>
                <c:pt idx="50">
                  <c:v>106</c:v>
                </c:pt>
                <c:pt idx="51">
                  <c:v>91</c:v>
                </c:pt>
                <c:pt idx="52">
                  <c:v>104</c:v>
                </c:pt>
                <c:pt idx="53">
                  <c:v>122</c:v>
                </c:pt>
                <c:pt idx="54">
                  <c:v>88</c:v>
                </c:pt>
                <c:pt idx="55">
                  <c:v>117</c:v>
                </c:pt>
                <c:pt idx="56">
                  <c:v>107</c:v>
                </c:pt>
                <c:pt idx="57">
                  <c:v>90</c:v>
                </c:pt>
                <c:pt idx="58">
                  <c:v>95</c:v>
                </c:pt>
                <c:pt idx="59">
                  <c:v>97</c:v>
                </c:pt>
                <c:pt idx="60">
                  <c:v>105</c:v>
                </c:pt>
                <c:pt idx="61">
                  <c:v>97</c:v>
                </c:pt>
                <c:pt idx="62">
                  <c:v>97</c:v>
                </c:pt>
                <c:pt idx="63">
                  <c:v>104</c:v>
                </c:pt>
                <c:pt idx="64">
                  <c:v>109</c:v>
                </c:pt>
                <c:pt idx="65">
                  <c:v>98</c:v>
                </c:pt>
                <c:pt idx="66">
                  <c:v>92</c:v>
                </c:pt>
                <c:pt idx="67">
                  <c:v>115</c:v>
                </c:pt>
                <c:pt idx="68">
                  <c:v>92</c:v>
                </c:pt>
                <c:pt idx="69">
                  <c:v>88</c:v>
                </c:pt>
                <c:pt idx="70">
                  <c:v>83</c:v>
                </c:pt>
                <c:pt idx="71">
                  <c:v>78</c:v>
                </c:pt>
                <c:pt idx="72">
                  <c:v>101</c:v>
                </c:pt>
                <c:pt idx="73">
                  <c:v>97</c:v>
                </c:pt>
                <c:pt idx="74">
                  <c:v>113</c:v>
                </c:pt>
                <c:pt idx="75">
                  <c:v>94</c:v>
                </c:pt>
                <c:pt idx="76">
                  <c:v>104</c:v>
                </c:pt>
                <c:pt idx="77">
                  <c:v>93</c:v>
                </c:pt>
                <c:pt idx="78">
                  <c:v>97</c:v>
                </c:pt>
                <c:pt idx="79">
                  <c:v>90</c:v>
                </c:pt>
                <c:pt idx="80">
                  <c:v>108</c:v>
                </c:pt>
                <c:pt idx="81">
                  <c:v>91</c:v>
                </c:pt>
                <c:pt idx="82">
                  <c:v>103</c:v>
                </c:pt>
                <c:pt idx="83">
                  <c:v>109</c:v>
                </c:pt>
                <c:pt idx="84">
                  <c:v>107</c:v>
                </c:pt>
                <c:pt idx="85">
                  <c:v>92</c:v>
                </c:pt>
                <c:pt idx="86">
                  <c:v>122</c:v>
                </c:pt>
                <c:pt idx="87">
                  <c:v>116</c:v>
                </c:pt>
                <c:pt idx="88">
                  <c:v>110</c:v>
                </c:pt>
                <c:pt idx="89">
                  <c:v>91</c:v>
                </c:pt>
                <c:pt idx="90">
                  <c:v>115</c:v>
                </c:pt>
                <c:pt idx="91">
                  <c:v>93</c:v>
                </c:pt>
                <c:pt idx="92">
                  <c:v>99</c:v>
                </c:pt>
                <c:pt idx="93">
                  <c:v>94</c:v>
                </c:pt>
                <c:pt idx="94">
                  <c:v>97</c:v>
                </c:pt>
                <c:pt idx="95">
                  <c:v>103</c:v>
                </c:pt>
                <c:pt idx="96">
                  <c:v>97</c:v>
                </c:pt>
                <c:pt idx="97">
                  <c:v>98</c:v>
                </c:pt>
                <c:pt idx="98">
                  <c:v>89</c:v>
                </c:pt>
                <c:pt idx="99">
                  <c:v>94</c:v>
                </c:pt>
                <c:pt idx="100">
                  <c:v>0</c:v>
                </c:pt>
                <c:pt idx="10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5-47D8-8936-59DB67463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7589904"/>
        <c:axId val="-467593168"/>
      </c:barChart>
      <c:catAx>
        <c:axId val="-467589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Value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467593168"/>
        <c:crosses val="autoZero"/>
        <c:auto val="1"/>
        <c:lblAlgn val="ctr"/>
        <c:lblOffset val="100"/>
        <c:noMultiLvlLbl val="0"/>
      </c:catAx>
      <c:valAx>
        <c:axId val="-4675931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46758990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cat>
            <c:strRef>
              <c:f>Sheet1!$A$2:$A$103</c:f>
              <c:strCache>
                <c:ptCount val="10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More</c:v>
                </c:pt>
              </c:strCache>
            </c:strRef>
          </c:cat>
          <c:val>
            <c:numRef>
              <c:f>Sheet1!$B$2:$B$103</c:f>
              <c:numCache>
                <c:formatCode>General</c:formatCode>
                <c:ptCount val="102"/>
                <c:pt idx="0">
                  <c:v>105</c:v>
                </c:pt>
                <c:pt idx="1">
                  <c:v>87</c:v>
                </c:pt>
                <c:pt idx="2">
                  <c:v>116</c:v>
                </c:pt>
                <c:pt idx="3">
                  <c:v>101</c:v>
                </c:pt>
                <c:pt idx="4">
                  <c:v>104</c:v>
                </c:pt>
                <c:pt idx="5">
                  <c:v>103</c:v>
                </c:pt>
                <c:pt idx="6">
                  <c:v>107</c:v>
                </c:pt>
                <c:pt idx="7">
                  <c:v>99</c:v>
                </c:pt>
                <c:pt idx="8">
                  <c:v>94</c:v>
                </c:pt>
                <c:pt idx="9">
                  <c:v>97</c:v>
                </c:pt>
                <c:pt idx="10">
                  <c:v>83</c:v>
                </c:pt>
                <c:pt idx="11">
                  <c:v>99</c:v>
                </c:pt>
                <c:pt idx="12">
                  <c:v>100</c:v>
                </c:pt>
                <c:pt idx="13">
                  <c:v>98</c:v>
                </c:pt>
                <c:pt idx="14">
                  <c:v>105</c:v>
                </c:pt>
                <c:pt idx="15">
                  <c:v>104</c:v>
                </c:pt>
                <c:pt idx="16">
                  <c:v>86</c:v>
                </c:pt>
                <c:pt idx="17">
                  <c:v>101</c:v>
                </c:pt>
                <c:pt idx="18">
                  <c:v>105</c:v>
                </c:pt>
                <c:pt idx="19">
                  <c:v>108</c:v>
                </c:pt>
                <c:pt idx="20">
                  <c:v>89</c:v>
                </c:pt>
                <c:pt idx="21">
                  <c:v>108</c:v>
                </c:pt>
                <c:pt idx="22">
                  <c:v>98</c:v>
                </c:pt>
                <c:pt idx="23">
                  <c:v>101</c:v>
                </c:pt>
                <c:pt idx="24">
                  <c:v>108</c:v>
                </c:pt>
                <c:pt idx="25">
                  <c:v>97</c:v>
                </c:pt>
                <c:pt idx="26">
                  <c:v>104</c:v>
                </c:pt>
                <c:pt idx="27">
                  <c:v>86</c:v>
                </c:pt>
                <c:pt idx="28">
                  <c:v>96</c:v>
                </c:pt>
                <c:pt idx="29">
                  <c:v>101</c:v>
                </c:pt>
                <c:pt idx="30">
                  <c:v>97</c:v>
                </c:pt>
                <c:pt idx="31">
                  <c:v>131</c:v>
                </c:pt>
                <c:pt idx="32">
                  <c:v>110</c:v>
                </c:pt>
                <c:pt idx="33">
                  <c:v>101</c:v>
                </c:pt>
                <c:pt idx="34">
                  <c:v>123</c:v>
                </c:pt>
                <c:pt idx="35">
                  <c:v>98</c:v>
                </c:pt>
                <c:pt idx="36">
                  <c:v>96</c:v>
                </c:pt>
                <c:pt idx="37">
                  <c:v>116</c:v>
                </c:pt>
                <c:pt idx="38">
                  <c:v>110</c:v>
                </c:pt>
                <c:pt idx="39">
                  <c:v>98</c:v>
                </c:pt>
                <c:pt idx="40">
                  <c:v>108</c:v>
                </c:pt>
                <c:pt idx="41">
                  <c:v>101</c:v>
                </c:pt>
                <c:pt idx="42">
                  <c:v>103</c:v>
                </c:pt>
                <c:pt idx="43">
                  <c:v>98</c:v>
                </c:pt>
                <c:pt idx="44">
                  <c:v>94</c:v>
                </c:pt>
                <c:pt idx="45">
                  <c:v>87</c:v>
                </c:pt>
                <c:pt idx="46">
                  <c:v>106</c:v>
                </c:pt>
                <c:pt idx="47">
                  <c:v>98</c:v>
                </c:pt>
                <c:pt idx="48">
                  <c:v>102</c:v>
                </c:pt>
                <c:pt idx="49">
                  <c:v>119</c:v>
                </c:pt>
                <c:pt idx="50">
                  <c:v>84</c:v>
                </c:pt>
                <c:pt idx="51">
                  <c:v>108</c:v>
                </c:pt>
                <c:pt idx="52">
                  <c:v>114</c:v>
                </c:pt>
                <c:pt idx="53">
                  <c:v>82</c:v>
                </c:pt>
                <c:pt idx="54">
                  <c:v>91</c:v>
                </c:pt>
                <c:pt idx="55">
                  <c:v>113</c:v>
                </c:pt>
                <c:pt idx="56">
                  <c:v>99</c:v>
                </c:pt>
                <c:pt idx="57">
                  <c:v>113</c:v>
                </c:pt>
                <c:pt idx="58">
                  <c:v>99</c:v>
                </c:pt>
                <c:pt idx="59">
                  <c:v>105</c:v>
                </c:pt>
                <c:pt idx="60">
                  <c:v>97</c:v>
                </c:pt>
                <c:pt idx="61">
                  <c:v>88</c:v>
                </c:pt>
                <c:pt idx="62">
                  <c:v>78</c:v>
                </c:pt>
                <c:pt idx="63">
                  <c:v>107</c:v>
                </c:pt>
                <c:pt idx="64">
                  <c:v>101</c:v>
                </c:pt>
                <c:pt idx="65">
                  <c:v>97</c:v>
                </c:pt>
                <c:pt idx="66">
                  <c:v>105</c:v>
                </c:pt>
                <c:pt idx="67">
                  <c:v>102</c:v>
                </c:pt>
                <c:pt idx="68">
                  <c:v>89</c:v>
                </c:pt>
                <c:pt idx="69">
                  <c:v>75</c:v>
                </c:pt>
                <c:pt idx="70">
                  <c:v>84</c:v>
                </c:pt>
                <c:pt idx="71">
                  <c:v>106</c:v>
                </c:pt>
                <c:pt idx="72">
                  <c:v>103</c:v>
                </c:pt>
                <c:pt idx="73">
                  <c:v>114</c:v>
                </c:pt>
                <c:pt idx="74">
                  <c:v>100</c:v>
                </c:pt>
                <c:pt idx="75">
                  <c:v>105</c:v>
                </c:pt>
                <c:pt idx="76">
                  <c:v>88</c:v>
                </c:pt>
                <c:pt idx="77">
                  <c:v>100</c:v>
                </c:pt>
                <c:pt idx="78">
                  <c:v>78</c:v>
                </c:pt>
                <c:pt idx="79">
                  <c:v>104</c:v>
                </c:pt>
                <c:pt idx="80">
                  <c:v>112</c:v>
                </c:pt>
                <c:pt idx="81">
                  <c:v>102</c:v>
                </c:pt>
                <c:pt idx="82">
                  <c:v>101</c:v>
                </c:pt>
                <c:pt idx="83">
                  <c:v>100</c:v>
                </c:pt>
                <c:pt idx="84">
                  <c:v>83</c:v>
                </c:pt>
                <c:pt idx="85">
                  <c:v>88</c:v>
                </c:pt>
                <c:pt idx="86">
                  <c:v>87</c:v>
                </c:pt>
                <c:pt idx="87">
                  <c:v>87</c:v>
                </c:pt>
                <c:pt idx="88">
                  <c:v>126</c:v>
                </c:pt>
                <c:pt idx="89">
                  <c:v>102</c:v>
                </c:pt>
                <c:pt idx="90">
                  <c:v>110</c:v>
                </c:pt>
                <c:pt idx="91">
                  <c:v>94</c:v>
                </c:pt>
                <c:pt idx="92">
                  <c:v>88</c:v>
                </c:pt>
                <c:pt idx="93">
                  <c:v>98</c:v>
                </c:pt>
                <c:pt idx="94">
                  <c:v>98</c:v>
                </c:pt>
                <c:pt idx="95">
                  <c:v>105</c:v>
                </c:pt>
                <c:pt idx="96">
                  <c:v>99</c:v>
                </c:pt>
                <c:pt idx="97">
                  <c:v>96</c:v>
                </c:pt>
                <c:pt idx="98">
                  <c:v>95</c:v>
                </c:pt>
                <c:pt idx="99">
                  <c:v>114</c:v>
                </c:pt>
                <c:pt idx="100">
                  <c:v>0</c:v>
                </c:pt>
                <c:pt idx="10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50-44F8-A04E-B3B0A6A8F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7584464"/>
        <c:axId val="-467587184"/>
      </c:barChart>
      <c:catAx>
        <c:axId val="-467584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Value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467587184"/>
        <c:crosses val="autoZero"/>
        <c:auto val="1"/>
        <c:lblAlgn val="ctr"/>
        <c:lblOffset val="100"/>
        <c:noMultiLvlLbl val="0"/>
      </c:catAx>
      <c:valAx>
        <c:axId val="-467587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4675844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cat>
            <c:strRef>
              <c:f>Sheet1!$A$2:$A$103</c:f>
              <c:strCache>
                <c:ptCount val="10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More</c:v>
                </c:pt>
              </c:strCache>
            </c:strRef>
          </c:cat>
          <c:val>
            <c:numRef>
              <c:f>Sheet1!$B$2:$B$103</c:f>
              <c:numCache>
                <c:formatCode>General</c:formatCode>
                <c:ptCount val="102"/>
                <c:pt idx="0">
                  <c:v>100</c:v>
                </c:pt>
                <c:pt idx="1">
                  <c:v>79</c:v>
                </c:pt>
                <c:pt idx="2">
                  <c:v>103</c:v>
                </c:pt>
                <c:pt idx="3">
                  <c:v>114</c:v>
                </c:pt>
                <c:pt idx="4">
                  <c:v>106</c:v>
                </c:pt>
                <c:pt idx="5">
                  <c:v>105</c:v>
                </c:pt>
                <c:pt idx="6">
                  <c:v>95</c:v>
                </c:pt>
                <c:pt idx="7">
                  <c:v>91</c:v>
                </c:pt>
                <c:pt idx="8">
                  <c:v>102</c:v>
                </c:pt>
                <c:pt idx="9">
                  <c:v>93</c:v>
                </c:pt>
                <c:pt idx="10">
                  <c:v>127</c:v>
                </c:pt>
                <c:pt idx="11">
                  <c:v>81</c:v>
                </c:pt>
                <c:pt idx="12">
                  <c:v>112</c:v>
                </c:pt>
                <c:pt idx="13">
                  <c:v>109</c:v>
                </c:pt>
                <c:pt idx="14">
                  <c:v>90</c:v>
                </c:pt>
                <c:pt idx="15">
                  <c:v>107</c:v>
                </c:pt>
                <c:pt idx="16">
                  <c:v>101</c:v>
                </c:pt>
                <c:pt idx="17">
                  <c:v>99</c:v>
                </c:pt>
                <c:pt idx="18">
                  <c:v>94</c:v>
                </c:pt>
                <c:pt idx="19">
                  <c:v>101</c:v>
                </c:pt>
                <c:pt idx="20">
                  <c:v>79</c:v>
                </c:pt>
                <c:pt idx="21">
                  <c:v>81</c:v>
                </c:pt>
                <c:pt idx="22">
                  <c:v>116</c:v>
                </c:pt>
                <c:pt idx="23">
                  <c:v>96</c:v>
                </c:pt>
                <c:pt idx="24">
                  <c:v>97</c:v>
                </c:pt>
                <c:pt idx="25">
                  <c:v>98</c:v>
                </c:pt>
                <c:pt idx="26">
                  <c:v>91</c:v>
                </c:pt>
                <c:pt idx="27">
                  <c:v>87</c:v>
                </c:pt>
                <c:pt idx="28">
                  <c:v>116</c:v>
                </c:pt>
                <c:pt idx="29">
                  <c:v>98</c:v>
                </c:pt>
                <c:pt idx="30">
                  <c:v>122</c:v>
                </c:pt>
                <c:pt idx="31">
                  <c:v>98</c:v>
                </c:pt>
                <c:pt idx="32">
                  <c:v>88</c:v>
                </c:pt>
                <c:pt idx="33">
                  <c:v>83</c:v>
                </c:pt>
                <c:pt idx="34">
                  <c:v>80</c:v>
                </c:pt>
                <c:pt idx="35">
                  <c:v>86</c:v>
                </c:pt>
                <c:pt idx="36">
                  <c:v>80</c:v>
                </c:pt>
                <c:pt idx="37">
                  <c:v>87</c:v>
                </c:pt>
                <c:pt idx="38">
                  <c:v>115</c:v>
                </c:pt>
                <c:pt idx="39">
                  <c:v>89</c:v>
                </c:pt>
                <c:pt idx="40">
                  <c:v>95</c:v>
                </c:pt>
                <c:pt idx="41">
                  <c:v>98</c:v>
                </c:pt>
                <c:pt idx="42">
                  <c:v>113</c:v>
                </c:pt>
                <c:pt idx="43">
                  <c:v>88</c:v>
                </c:pt>
                <c:pt idx="44">
                  <c:v>101</c:v>
                </c:pt>
                <c:pt idx="45">
                  <c:v>99</c:v>
                </c:pt>
                <c:pt idx="46">
                  <c:v>82</c:v>
                </c:pt>
                <c:pt idx="47">
                  <c:v>89</c:v>
                </c:pt>
                <c:pt idx="48">
                  <c:v>115</c:v>
                </c:pt>
                <c:pt idx="49">
                  <c:v>109</c:v>
                </c:pt>
                <c:pt idx="50">
                  <c:v>108</c:v>
                </c:pt>
                <c:pt idx="51">
                  <c:v>81</c:v>
                </c:pt>
                <c:pt idx="52">
                  <c:v>94</c:v>
                </c:pt>
                <c:pt idx="53">
                  <c:v>97</c:v>
                </c:pt>
                <c:pt idx="54">
                  <c:v>111</c:v>
                </c:pt>
                <c:pt idx="55">
                  <c:v>96</c:v>
                </c:pt>
                <c:pt idx="56">
                  <c:v>117</c:v>
                </c:pt>
                <c:pt idx="57">
                  <c:v>98</c:v>
                </c:pt>
                <c:pt idx="58">
                  <c:v>93</c:v>
                </c:pt>
                <c:pt idx="59">
                  <c:v>91</c:v>
                </c:pt>
                <c:pt idx="60">
                  <c:v>97</c:v>
                </c:pt>
                <c:pt idx="61">
                  <c:v>93</c:v>
                </c:pt>
                <c:pt idx="62">
                  <c:v>116</c:v>
                </c:pt>
                <c:pt idx="63">
                  <c:v>111</c:v>
                </c:pt>
                <c:pt idx="64">
                  <c:v>101</c:v>
                </c:pt>
                <c:pt idx="65">
                  <c:v>102</c:v>
                </c:pt>
                <c:pt idx="66">
                  <c:v>89</c:v>
                </c:pt>
                <c:pt idx="67">
                  <c:v>109</c:v>
                </c:pt>
                <c:pt idx="68">
                  <c:v>97</c:v>
                </c:pt>
                <c:pt idx="69">
                  <c:v>97</c:v>
                </c:pt>
                <c:pt idx="70">
                  <c:v>105</c:v>
                </c:pt>
                <c:pt idx="71">
                  <c:v>97</c:v>
                </c:pt>
                <c:pt idx="72">
                  <c:v>84</c:v>
                </c:pt>
                <c:pt idx="73">
                  <c:v>98</c:v>
                </c:pt>
                <c:pt idx="74">
                  <c:v>109</c:v>
                </c:pt>
                <c:pt idx="75">
                  <c:v>98</c:v>
                </c:pt>
                <c:pt idx="76">
                  <c:v>103</c:v>
                </c:pt>
                <c:pt idx="77">
                  <c:v>107</c:v>
                </c:pt>
                <c:pt idx="78">
                  <c:v>87</c:v>
                </c:pt>
                <c:pt idx="79">
                  <c:v>108</c:v>
                </c:pt>
                <c:pt idx="80">
                  <c:v>96</c:v>
                </c:pt>
                <c:pt idx="81">
                  <c:v>96</c:v>
                </c:pt>
                <c:pt idx="82">
                  <c:v>93</c:v>
                </c:pt>
                <c:pt idx="83">
                  <c:v>110</c:v>
                </c:pt>
                <c:pt idx="84">
                  <c:v>105</c:v>
                </c:pt>
                <c:pt idx="85">
                  <c:v>108</c:v>
                </c:pt>
                <c:pt idx="86">
                  <c:v>95</c:v>
                </c:pt>
                <c:pt idx="87">
                  <c:v>92</c:v>
                </c:pt>
                <c:pt idx="88">
                  <c:v>128</c:v>
                </c:pt>
                <c:pt idx="89">
                  <c:v>94</c:v>
                </c:pt>
                <c:pt idx="90">
                  <c:v>102</c:v>
                </c:pt>
                <c:pt idx="91">
                  <c:v>94</c:v>
                </c:pt>
                <c:pt idx="92">
                  <c:v>106</c:v>
                </c:pt>
                <c:pt idx="93">
                  <c:v>98</c:v>
                </c:pt>
                <c:pt idx="94">
                  <c:v>108</c:v>
                </c:pt>
                <c:pt idx="95">
                  <c:v>89</c:v>
                </c:pt>
                <c:pt idx="96">
                  <c:v>101</c:v>
                </c:pt>
                <c:pt idx="97">
                  <c:v>104</c:v>
                </c:pt>
                <c:pt idx="98">
                  <c:v>117</c:v>
                </c:pt>
                <c:pt idx="99">
                  <c:v>91</c:v>
                </c:pt>
                <c:pt idx="100">
                  <c:v>94</c:v>
                </c:pt>
                <c:pt idx="10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8-4F68-A3CF-C76C2F7ADC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7579024"/>
        <c:axId val="-467586640"/>
      </c:barChart>
      <c:catAx>
        <c:axId val="-4675790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Value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467586640"/>
        <c:crosses val="autoZero"/>
        <c:auto val="1"/>
        <c:lblAlgn val="ctr"/>
        <c:lblOffset val="100"/>
        <c:noMultiLvlLbl val="0"/>
      </c:catAx>
      <c:valAx>
        <c:axId val="-4675866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4675790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More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1722</c:v>
                </c:pt>
                <c:pt idx="1">
                  <c:v>1644</c:v>
                </c:pt>
                <c:pt idx="2">
                  <c:v>1676</c:v>
                </c:pt>
                <c:pt idx="3">
                  <c:v>1651</c:v>
                </c:pt>
                <c:pt idx="4">
                  <c:v>1664</c:v>
                </c:pt>
                <c:pt idx="5">
                  <c:v>1643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22-47C2-8E09-013CCAD41C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7583920"/>
        <c:axId val="-467582832"/>
      </c:barChart>
      <c:catAx>
        <c:axId val="-4675839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Roll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467582832"/>
        <c:crosses val="autoZero"/>
        <c:auto val="1"/>
        <c:lblAlgn val="ctr"/>
        <c:lblOffset val="100"/>
        <c:noMultiLvlLbl val="0"/>
      </c:catAx>
      <c:valAx>
        <c:axId val="-4675828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4675839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invertIfNegative val="0"/>
          <c:cat>
            <c:strRef>
              <c:f>Sheet1!$A$2:$A$103</c:f>
              <c:strCache>
                <c:ptCount val="10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More</c:v>
                </c:pt>
              </c:strCache>
            </c:strRef>
          </c:cat>
          <c:val>
            <c:numRef>
              <c:f>Sheet1!$B$2:$B$103</c:f>
              <c:numCache>
                <c:formatCode>General</c:formatCode>
                <c:ptCount val="102"/>
                <c:pt idx="0">
                  <c:v>105</c:v>
                </c:pt>
                <c:pt idx="1">
                  <c:v>115</c:v>
                </c:pt>
                <c:pt idx="2">
                  <c:v>113</c:v>
                </c:pt>
                <c:pt idx="3">
                  <c:v>85</c:v>
                </c:pt>
                <c:pt idx="4">
                  <c:v>92</c:v>
                </c:pt>
                <c:pt idx="5">
                  <c:v>103</c:v>
                </c:pt>
                <c:pt idx="6">
                  <c:v>113</c:v>
                </c:pt>
                <c:pt idx="7">
                  <c:v>91</c:v>
                </c:pt>
                <c:pt idx="8">
                  <c:v>84</c:v>
                </c:pt>
                <c:pt idx="9">
                  <c:v>93</c:v>
                </c:pt>
                <c:pt idx="10">
                  <c:v>100</c:v>
                </c:pt>
                <c:pt idx="11">
                  <c:v>87</c:v>
                </c:pt>
                <c:pt idx="12">
                  <c:v>113</c:v>
                </c:pt>
                <c:pt idx="13">
                  <c:v>99</c:v>
                </c:pt>
                <c:pt idx="14">
                  <c:v>116</c:v>
                </c:pt>
                <c:pt idx="15">
                  <c:v>98</c:v>
                </c:pt>
                <c:pt idx="16">
                  <c:v>101</c:v>
                </c:pt>
                <c:pt idx="17">
                  <c:v>108</c:v>
                </c:pt>
                <c:pt idx="18">
                  <c:v>104</c:v>
                </c:pt>
                <c:pt idx="19">
                  <c:v>103</c:v>
                </c:pt>
                <c:pt idx="20">
                  <c:v>101</c:v>
                </c:pt>
                <c:pt idx="21">
                  <c:v>93</c:v>
                </c:pt>
                <c:pt idx="22">
                  <c:v>98</c:v>
                </c:pt>
                <c:pt idx="23">
                  <c:v>110</c:v>
                </c:pt>
                <c:pt idx="24">
                  <c:v>92</c:v>
                </c:pt>
                <c:pt idx="25">
                  <c:v>101</c:v>
                </c:pt>
                <c:pt idx="26">
                  <c:v>91</c:v>
                </c:pt>
                <c:pt idx="27">
                  <c:v>90</c:v>
                </c:pt>
                <c:pt idx="28">
                  <c:v>130</c:v>
                </c:pt>
                <c:pt idx="29">
                  <c:v>109</c:v>
                </c:pt>
                <c:pt idx="30">
                  <c:v>114</c:v>
                </c:pt>
                <c:pt idx="31">
                  <c:v>107</c:v>
                </c:pt>
                <c:pt idx="32">
                  <c:v>95</c:v>
                </c:pt>
                <c:pt idx="33">
                  <c:v>91</c:v>
                </c:pt>
                <c:pt idx="34">
                  <c:v>90</c:v>
                </c:pt>
                <c:pt idx="35">
                  <c:v>90</c:v>
                </c:pt>
                <c:pt idx="36">
                  <c:v>114</c:v>
                </c:pt>
                <c:pt idx="37">
                  <c:v>98</c:v>
                </c:pt>
                <c:pt idx="38">
                  <c:v>80</c:v>
                </c:pt>
                <c:pt idx="39">
                  <c:v>105</c:v>
                </c:pt>
                <c:pt idx="40">
                  <c:v>89</c:v>
                </c:pt>
                <c:pt idx="41">
                  <c:v>108</c:v>
                </c:pt>
                <c:pt idx="42">
                  <c:v>71</c:v>
                </c:pt>
                <c:pt idx="43">
                  <c:v>117</c:v>
                </c:pt>
                <c:pt idx="44">
                  <c:v>100</c:v>
                </c:pt>
                <c:pt idx="45">
                  <c:v>105</c:v>
                </c:pt>
                <c:pt idx="46">
                  <c:v>107</c:v>
                </c:pt>
                <c:pt idx="47">
                  <c:v>97</c:v>
                </c:pt>
                <c:pt idx="48">
                  <c:v>93</c:v>
                </c:pt>
                <c:pt idx="49">
                  <c:v>100</c:v>
                </c:pt>
                <c:pt idx="50">
                  <c:v>93</c:v>
                </c:pt>
                <c:pt idx="51">
                  <c:v>110</c:v>
                </c:pt>
                <c:pt idx="52">
                  <c:v>74</c:v>
                </c:pt>
                <c:pt idx="53">
                  <c:v>94</c:v>
                </c:pt>
                <c:pt idx="54">
                  <c:v>84</c:v>
                </c:pt>
                <c:pt idx="55">
                  <c:v>91</c:v>
                </c:pt>
                <c:pt idx="56">
                  <c:v>88</c:v>
                </c:pt>
                <c:pt idx="57">
                  <c:v>101</c:v>
                </c:pt>
                <c:pt idx="58">
                  <c:v>122</c:v>
                </c:pt>
                <c:pt idx="59">
                  <c:v>96</c:v>
                </c:pt>
                <c:pt idx="60">
                  <c:v>89</c:v>
                </c:pt>
                <c:pt idx="61">
                  <c:v>93</c:v>
                </c:pt>
                <c:pt idx="62">
                  <c:v>124</c:v>
                </c:pt>
                <c:pt idx="63">
                  <c:v>106</c:v>
                </c:pt>
                <c:pt idx="64">
                  <c:v>110</c:v>
                </c:pt>
                <c:pt idx="65">
                  <c:v>109</c:v>
                </c:pt>
                <c:pt idx="66">
                  <c:v>90</c:v>
                </c:pt>
                <c:pt idx="67">
                  <c:v>87</c:v>
                </c:pt>
                <c:pt idx="68">
                  <c:v>112</c:v>
                </c:pt>
                <c:pt idx="69">
                  <c:v>87</c:v>
                </c:pt>
                <c:pt idx="70">
                  <c:v>93</c:v>
                </c:pt>
                <c:pt idx="71">
                  <c:v>91</c:v>
                </c:pt>
                <c:pt idx="72">
                  <c:v>111</c:v>
                </c:pt>
                <c:pt idx="73">
                  <c:v>104</c:v>
                </c:pt>
                <c:pt idx="74">
                  <c:v>125</c:v>
                </c:pt>
                <c:pt idx="75">
                  <c:v>107</c:v>
                </c:pt>
                <c:pt idx="76">
                  <c:v>90</c:v>
                </c:pt>
                <c:pt idx="77">
                  <c:v>104</c:v>
                </c:pt>
                <c:pt idx="78">
                  <c:v>103</c:v>
                </c:pt>
                <c:pt idx="79">
                  <c:v>98</c:v>
                </c:pt>
                <c:pt idx="80">
                  <c:v>100</c:v>
                </c:pt>
                <c:pt idx="81">
                  <c:v>87</c:v>
                </c:pt>
                <c:pt idx="82">
                  <c:v>96</c:v>
                </c:pt>
                <c:pt idx="83">
                  <c:v>98</c:v>
                </c:pt>
                <c:pt idx="84">
                  <c:v>78</c:v>
                </c:pt>
                <c:pt idx="85">
                  <c:v>105</c:v>
                </c:pt>
                <c:pt idx="86">
                  <c:v>83</c:v>
                </c:pt>
                <c:pt idx="87">
                  <c:v>93</c:v>
                </c:pt>
                <c:pt idx="88">
                  <c:v>113</c:v>
                </c:pt>
                <c:pt idx="89">
                  <c:v>101</c:v>
                </c:pt>
                <c:pt idx="90">
                  <c:v>101</c:v>
                </c:pt>
                <c:pt idx="91">
                  <c:v>100</c:v>
                </c:pt>
                <c:pt idx="92">
                  <c:v>89</c:v>
                </c:pt>
                <c:pt idx="93">
                  <c:v>94</c:v>
                </c:pt>
                <c:pt idx="94">
                  <c:v>98</c:v>
                </c:pt>
                <c:pt idx="95">
                  <c:v>97</c:v>
                </c:pt>
                <c:pt idx="96">
                  <c:v>89</c:v>
                </c:pt>
                <c:pt idx="97">
                  <c:v>92</c:v>
                </c:pt>
                <c:pt idx="98">
                  <c:v>90</c:v>
                </c:pt>
                <c:pt idx="99">
                  <c:v>97</c:v>
                </c:pt>
                <c:pt idx="100">
                  <c:v>104</c:v>
                </c:pt>
                <c:pt idx="10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10-459A-B588-E1750A291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67588816"/>
        <c:axId val="-467582288"/>
      </c:barChart>
      <c:catAx>
        <c:axId val="-4675888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Value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-467582288"/>
        <c:crosses val="autoZero"/>
        <c:auto val="1"/>
        <c:lblAlgn val="ctr"/>
        <c:lblOffset val="100"/>
        <c:noMultiLvlLbl val="0"/>
      </c:catAx>
      <c:valAx>
        <c:axId val="-467582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4675888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D28F6-EC78-47B8-9622-138BE5F5A5D2}" type="datetimeFigureOut">
              <a:rPr lang="en-GB" smtClean="0"/>
              <a:t>29/01/2019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BE014-CD28-43FB-B523-25BB54FD49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2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http://www.mit.edu/~kardar/teaching/projects/chemotaxis(AndreaSchmidt)/random.htm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BE014-CD28-43FB-B523-25BB54FD49A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7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BE014-CD28-43FB-B523-25BB54FD49A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60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1EBDD-9C65-46DC-BF08-F8546B84CA90}" type="datetime1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57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72092-7A71-4C8E-B86B-DB7E10E7B582}" type="datetime1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891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2926D-3F68-4FC6-A333-3D34D59D982B}" type="datetime1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9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CC2DE-D7EE-443F-A44B-16C168061D01}" type="datetime1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88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EC53-AA4F-404B-9720-57D1AAEDB852}" type="datetime1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90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1CE9-AEAF-4ED5-BA1C-53245CC14631}" type="datetime1">
              <a:rPr lang="en-GB" smtClean="0"/>
              <a:t>29/01/2019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8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904EE-CBB9-4F46-AD2B-33E47472D74A}" type="datetime1">
              <a:rPr lang="en-GB" smtClean="0"/>
              <a:t>29/01/2019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940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C1EB-067C-4585-B0E9-55529B520496}" type="datetime1">
              <a:rPr lang="en-GB" smtClean="0"/>
              <a:t>29/01/2019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4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8C4DF-117B-4FCA-92D1-21DFF3F693A9}" type="datetime1">
              <a:rPr lang="en-GB" smtClean="0"/>
              <a:t>29/01/2019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13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58B1C-D900-4745-861C-85563611D39E}" type="datetime1">
              <a:rPr lang="en-GB" smtClean="0"/>
              <a:t>29/01/2019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05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FB06E-EDE5-42A4-B856-5C68A1502675}" type="datetime1">
              <a:rPr lang="en-GB" smtClean="0"/>
              <a:t>29/01/2019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35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E5FA4-32E8-43D4-8DE1-A2527703EAE9}" type="datetime1">
              <a:rPr lang="en-GB" smtClean="0"/>
              <a:t>29/01/2019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@fbuontempo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F0CD5-15D7-4EB7-8B96-6EA81B769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6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ragprog.com/book/fbmach/genetic-algorithms-and-machine-learning-for-programmer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os_Alamos_National_Laboratory" TargetMode="External"/><Relationship Id="rId2" Type="http://schemas.openxmlformats.org/officeDocument/2006/relationships/hyperlink" Target="http://en.wikipedia.org/wiki/Stanislaw_Ula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onte_Carlo_metho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onte_Carlo_method" TargetMode="External"/><Relationship Id="rId2" Type="http://schemas.openxmlformats.org/officeDocument/2006/relationships/hyperlink" Target="http://en.wikipedia.org/wiki/Canfield_(solitaire)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s.ucla.edu/~chester/TECH/RandomWalk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Random_wal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egister.co.uk/2019/01/23/verity_stob_diary_of_metropolitan_techie/" TargetMode="External"/><Relationship Id="rId2" Type="http://schemas.openxmlformats.org/officeDocument/2006/relationships/hyperlink" Target="http://stackoverflow.com/questions/4195958/how-do-i-scale-down-numbers-from-rand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ademia.edu/4222855/Pseudo_Random_Coins_Show_More_Heads_Than_Tails" TargetMode="External"/><Relationship Id="rId2" Type="http://schemas.openxmlformats.org/officeDocument/2006/relationships/hyperlink" Target="http://channel9.msdn.com/Events/GoingNative/2013/rand-Considered-Harmfu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math.sci.hiroshima-u.ac.jp/~m-mat/MT/emt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odinghorror.com/why-cant-programmers-progra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en.cppreference.com/w/cpp/numeric/random/random_devic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fml-dev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vestopedia.com/articles/07/montecarlo.asp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nect.microsoft.com/VisualStudio/feedback/details/77645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lequest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t.fm/issues/issue_2011_01/article10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stackoverflow.com/questions/9870541/using-one-random-engine-for-multi-distributions-in-c11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magazine/dn857364.aspx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ccu.org/index.php/journals/1825" TargetMode="External"/><Relationship Id="rId2" Type="http://schemas.openxmlformats.org/officeDocument/2006/relationships/hyperlink" Target="http://accu.org/content/conf2013/Frances_Buontempo_paperbag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ccu.org/index.php/journals/202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2920" y="1268760"/>
            <a:ext cx="7772400" cy="1470025"/>
          </a:xfrm>
        </p:spPr>
        <p:txBody>
          <a:bodyPr>
            <a:normAutofit/>
          </a:bodyPr>
          <a:lstStyle/>
          <a:p>
            <a:r>
              <a:rPr lang="en-GB" dirty="0"/>
              <a:t>How to diffuse your way out of a paper bag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852936"/>
            <a:ext cx="7160840" cy="276071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Feb 2019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Frances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Buontempo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fbuontempo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https://pragprog.com/book/fbmach/genetic-algorithms-and-machine-learning-for-programmers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345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Approaches used randomness</a:t>
            </a:r>
          </a:p>
          <a:p>
            <a:r>
              <a:rPr lang="en-GB" dirty="0"/>
              <a:t>Some need a model</a:t>
            </a:r>
          </a:p>
          <a:p>
            <a:r>
              <a:rPr lang="en-GB" dirty="0"/>
              <a:t>Time for Monte Carlo simulation(s)</a:t>
            </a:r>
          </a:p>
          <a:p>
            <a:pPr lvl="1"/>
            <a:r>
              <a:rPr lang="en-GB" dirty="0"/>
              <a:t>Generate a few possible results</a:t>
            </a:r>
          </a:p>
          <a:p>
            <a:pPr lvl="1"/>
            <a:r>
              <a:rPr lang="en-GB" dirty="0"/>
              <a:t>See what happens</a:t>
            </a:r>
          </a:p>
          <a:p>
            <a:pPr lvl="1"/>
            <a:r>
              <a:rPr lang="en-GB" dirty="0"/>
              <a:t>Average the results to get an answer</a:t>
            </a:r>
          </a:p>
          <a:p>
            <a:pPr lvl="1"/>
            <a:r>
              <a:rPr lang="en-GB" dirty="0"/>
              <a:t>Or find worst case scenarios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3A229-6E4D-4C9A-9D3E-E7FDFF40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26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/>
              <a:t>What’s MC good for?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9145" y="5517232"/>
            <a:ext cx="476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What’s the area in the squiggle?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4982E-3F43-42F4-A265-9DE0BC7A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45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/>
              <a:t>Intractable, but </a:t>
            </a:r>
            <a:r>
              <a:rPr lang="en-GB" dirty="0" err="1"/>
              <a:t>guestimateable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187624" y="5483561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Some not empty, so area  &gt; 0%</a:t>
            </a:r>
          </a:p>
          <a:p>
            <a:pPr algn="ctr"/>
            <a:r>
              <a:rPr lang="en-GB" sz="2400" dirty="0"/>
              <a:t>~20 not empty, so &lt; 20/32 or 62.5% of big rectangle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87170-B74B-46F2-A0BC-ACE244D7E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90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/>
              <a:t>Sampling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7396" y="5623564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“Throw darts” 10 out of 30 in blob, so approx. 30% of the rectangle’s area</a:t>
            </a:r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5B09D-2682-47E5-BD88-FF1D55CDB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29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 and see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Solve an intractable problem approximately</a:t>
                </a:r>
              </a:p>
              <a:p>
                <a:pPr lvl="1"/>
                <a:r>
                  <a:rPr lang="en-GB" dirty="0"/>
                  <a:t>What’s your best guess… “optimisation”</a:t>
                </a:r>
              </a:p>
              <a:p>
                <a:pPr lvl="2"/>
                <a:r>
                  <a:rPr lang="en-GB" dirty="0"/>
                  <a:t>Finance modelling</a:t>
                </a:r>
              </a:p>
              <a:p>
                <a:pPr lvl="2"/>
                <a:r>
                  <a:rPr lang="en-GB" dirty="0"/>
                  <a:t>Finding out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𝜋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dirty="0"/>
                  <a:t>(Buffon’s needle </a:t>
                </a:r>
                <a:r>
                  <a:rPr lang="en-GB" dirty="0" err="1"/>
                  <a:t>etc</a:t>
                </a:r>
                <a:r>
                  <a:rPr lang="en-GB" dirty="0"/>
                  <a:t>)</a:t>
                </a:r>
              </a:p>
              <a:p>
                <a:r>
                  <a:rPr lang="en-GB" dirty="0"/>
                  <a:t>What happens if… “simulation”</a:t>
                </a:r>
              </a:p>
              <a:p>
                <a:pPr lvl="1"/>
                <a:r>
                  <a:rPr lang="en-GB" dirty="0"/>
                  <a:t>Spread of infectious disease simulation</a:t>
                </a:r>
              </a:p>
              <a:p>
                <a:pPr lvl="1"/>
                <a:r>
                  <a:rPr lang="en-US" dirty="0"/>
                  <a:t>Ask me about the </a:t>
                </a:r>
                <a:r>
                  <a:rPr lang="en-US"/>
                  <a:t>zombie game later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85B91-E83F-4614-88FA-8BB348C6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24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Monte Carlo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Invented in the late 1940s by </a:t>
            </a:r>
            <a:r>
              <a:rPr lang="en-GB" dirty="0">
                <a:hlinkClick r:id="rId2" tooltip="Stanislaw Ulam"/>
              </a:rPr>
              <a:t>Stanislaw </a:t>
            </a:r>
            <a:r>
              <a:rPr lang="en-GB" dirty="0" err="1">
                <a:hlinkClick r:id="rId2" tooltip="Stanislaw Ulam"/>
              </a:rPr>
              <a:t>Ulam</a:t>
            </a:r>
            <a:r>
              <a:rPr lang="en-GB" dirty="0"/>
              <a:t>, while he was working on nuclear weapons projects at the </a:t>
            </a:r>
            <a:r>
              <a:rPr lang="en-GB" dirty="0">
                <a:hlinkClick r:id="rId3" tooltip="Los Alamos National Laboratory"/>
              </a:rPr>
              <a:t>Los Alamos National Laboratory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sz="2000" dirty="0">
                <a:hlinkClick r:id="rId4"/>
              </a:rPr>
              <a:t>http://en.wikipedia.org/wiki/Monte_Carlo_method</a:t>
            </a:r>
            <a:r>
              <a:rPr lang="en-GB" sz="2000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Actually, casinos, cards…. MONTE CARLO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483B9-236C-4C3C-85D2-4788DDE7D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54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Card sharks…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… a question which occurred to me in 1946 as I was convalescing from an illness and playing solitaires. </a:t>
            </a:r>
          </a:p>
          <a:p>
            <a:pPr marL="0" indent="0">
              <a:buNone/>
            </a:pPr>
            <a:r>
              <a:rPr lang="en-GB" b="1" dirty="0"/>
              <a:t>…what are the chances that a </a:t>
            </a:r>
            <a:r>
              <a:rPr lang="en-GB" b="1" dirty="0">
                <a:hlinkClick r:id="rId2" tooltip="Canfield (solitaire)"/>
              </a:rPr>
              <a:t>Canfield solitaire</a:t>
            </a:r>
            <a:r>
              <a:rPr lang="en-GB" b="1" dirty="0"/>
              <a:t> laid out with 52 cards will come out successfully?</a:t>
            </a:r>
          </a:p>
          <a:p>
            <a:pPr marL="0" indent="0">
              <a:buNone/>
            </a:pPr>
            <a:r>
              <a:rPr lang="en-GB" dirty="0"/>
              <a:t>After spending a lot of time trying to estimate them by pure combinatorial calculations, I wondered whether a more practical method than "abstract thinking" might not be to lay it out say one hundred times and </a:t>
            </a:r>
            <a:r>
              <a:rPr lang="en-GB" b="1" dirty="0"/>
              <a:t>simply observe and count </a:t>
            </a:r>
            <a:r>
              <a:rPr lang="en-GB" dirty="0"/>
              <a:t>the number of successful plays. </a:t>
            </a:r>
          </a:p>
          <a:p>
            <a:pPr marL="0" indent="0">
              <a:buNone/>
            </a:pPr>
            <a:r>
              <a:rPr lang="en-GB" dirty="0"/>
              <a:t>This was already possible to envisage with the beginning of the new era of fast computers, and I immediately thought of problems of neutron </a:t>
            </a:r>
            <a:r>
              <a:rPr lang="en-GB" b="1" dirty="0"/>
              <a:t>diffusion</a:t>
            </a:r>
            <a:r>
              <a:rPr lang="en-GB" dirty="0"/>
              <a:t> and other questions of mathematical physics.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sz="2600" dirty="0">
                <a:hlinkClick r:id="rId3"/>
              </a:rPr>
              <a:t>http://en.wikipedia.org/wiki/Monte_Carlo_method</a:t>
            </a:r>
            <a:r>
              <a:rPr lang="en-GB" sz="26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263A2-B7A9-4332-AB07-097FBC2A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40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Finally, diffusion!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29089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Latin </a:t>
            </a:r>
            <a:r>
              <a:rPr lang="en-GB" dirty="0" err="1"/>
              <a:t>diffusionem</a:t>
            </a:r>
            <a:r>
              <a:rPr lang="en-GB" dirty="0"/>
              <a:t> ‘a pouring forth’, </a:t>
            </a:r>
          </a:p>
          <a:p>
            <a:r>
              <a:rPr lang="en-GB" dirty="0"/>
              <a:t>In </a:t>
            </a:r>
            <a:r>
              <a:rPr lang="en-GB" u="sng" dirty="0"/>
              <a:t>gas</a:t>
            </a:r>
            <a:r>
              <a:rPr lang="en-GB" dirty="0"/>
              <a:t>, water, solid</a:t>
            </a:r>
          </a:p>
          <a:p>
            <a:r>
              <a:rPr lang="en-GB" dirty="0"/>
              <a:t>All about things </a:t>
            </a:r>
            <a:r>
              <a:rPr lang="en-GB" b="1" dirty="0"/>
              <a:t>spreading out</a:t>
            </a:r>
            <a:endParaRPr lang="en-GB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858" y="1124744"/>
            <a:ext cx="6807518" cy="2393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E4D15-F02C-4460-8A5B-C0C29693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38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Brownian motion</a:t>
            </a:r>
          </a:p>
          <a:p>
            <a:r>
              <a:rPr lang="en-GB" dirty="0"/>
              <a:t>Geometric Brownian motion</a:t>
            </a:r>
          </a:p>
          <a:p>
            <a:r>
              <a:rPr lang="en-GB" dirty="0"/>
              <a:t>Jump diffusion</a:t>
            </a:r>
          </a:p>
          <a:p>
            <a:pPr marL="0" indent="0">
              <a:buNone/>
            </a:pPr>
            <a:endParaRPr lang="en-GB" sz="18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7F82D-AFD5-4A88-A48C-7C8E7396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69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What’s this got to do with paper bags?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GB" dirty="0"/>
              <a:t>Use a model (differential equation)</a:t>
            </a:r>
          </a:p>
          <a:p>
            <a:pPr lvl="1"/>
            <a:r>
              <a:rPr lang="en-GB" dirty="0"/>
              <a:t>Brownian motion to get blobs out of a paper bag</a:t>
            </a:r>
          </a:p>
          <a:p>
            <a:r>
              <a:rPr lang="en-GB" dirty="0"/>
              <a:t>Questions</a:t>
            </a:r>
          </a:p>
          <a:p>
            <a:pPr lvl="1"/>
            <a:r>
              <a:rPr lang="en-GB" dirty="0"/>
              <a:t>Can we go off the screen?</a:t>
            </a:r>
          </a:p>
          <a:p>
            <a:pPr lvl="1"/>
            <a:r>
              <a:rPr lang="en-GB" dirty="0"/>
              <a:t>Can we bust out the bottom or side of the bag?</a:t>
            </a:r>
          </a:p>
          <a:p>
            <a:r>
              <a:rPr lang="en-GB" dirty="0"/>
              <a:t>What bag?</a:t>
            </a:r>
          </a:p>
          <a:p>
            <a:pPr lvl="1"/>
            <a:r>
              <a:rPr lang="en-GB" dirty="0"/>
              <a:t>Level of indirection…</a:t>
            </a:r>
          </a:p>
          <a:p>
            <a:pPr lvl="2"/>
            <a:r>
              <a:rPr lang="en-GB" dirty="0"/>
              <a:t>What colour is it anyway?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D8AD7-3E85-4BAE-90A9-0452AE4B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468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Think about randomness</a:t>
            </a:r>
          </a:p>
          <a:p>
            <a:r>
              <a:rPr lang="en-GB" dirty="0"/>
              <a:t>Think about testing</a:t>
            </a:r>
          </a:p>
          <a:p>
            <a:r>
              <a:rPr lang="en-GB" dirty="0"/>
              <a:t>Draw pictures in C++</a:t>
            </a:r>
          </a:p>
          <a:p>
            <a:r>
              <a:rPr lang="en-GB" dirty="0"/>
              <a:t>Encourage you to investigate machine learning</a:t>
            </a:r>
          </a:p>
          <a:p>
            <a:r>
              <a:rPr lang="en-GB" dirty="0"/>
              <a:t>Send articles to Overload@ACCU.org</a:t>
            </a:r>
          </a:p>
          <a:p>
            <a:r>
              <a:rPr lang="en-GB" dirty="0"/>
              <a:t>…or have a fun pet project #</a:t>
            </a:r>
            <a:r>
              <a:rPr lang="en-GB" dirty="0" err="1"/>
              <a:t>CodeYourWay</a:t>
            </a:r>
            <a:endParaRPr lang="en-GB" dirty="0"/>
          </a:p>
          <a:p>
            <a:r>
              <a:rPr lang="en-US" dirty="0"/>
              <a:t>Actually…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0DE94-2210-4FEB-89BC-7B109148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286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Level of indirection</a:t>
            </a:r>
          </a:p>
        </p:txBody>
      </p:sp>
      <p:pic>
        <p:nvPicPr>
          <p:cNvPr id="4" name="maz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3284" y="1220143"/>
            <a:ext cx="6267068" cy="472913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6453-0761-4782-9178-348D1D1F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Model: a random walk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31" y="1772816"/>
            <a:ext cx="2166938" cy="3298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7604" y="5230941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3"/>
              </a:rPr>
              <a:t>http://www.physics.ucla.edu/~chester/TECH/RandomWalk/</a:t>
            </a:r>
            <a:endParaRPr lang="en-GB" dirty="0"/>
          </a:p>
          <a:p>
            <a:pPr marL="0" lvl="1" algn="ctr"/>
            <a:r>
              <a:rPr lang="en-GB" dirty="0">
                <a:hlinkClick r:id="rId4"/>
              </a:rPr>
              <a:t>http://en.wikipedia.org/wiki/Random_walk</a:t>
            </a:r>
            <a:r>
              <a:rPr lang="en-GB" dirty="0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B7564-33A1-42EC-B2C3-F627CAEE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6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Brownian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GB" dirty="0"/>
                  <a:t>Markov – no memory</a:t>
                </a:r>
              </a:p>
              <a:p>
                <a:pPr lvl="1"/>
                <a:r>
                  <a:rPr lang="en-GB" dirty="0"/>
                  <a:t>next state depends only on current state</a:t>
                </a:r>
              </a:p>
              <a:p>
                <a:r>
                  <a:rPr lang="en-US" dirty="0"/>
                  <a:t>No jumps </a:t>
                </a:r>
              </a:p>
              <a:p>
                <a:pPr lvl="1"/>
                <a:r>
                  <a:rPr lang="en-US" dirty="0"/>
                  <a:t>continuous</a:t>
                </a:r>
                <a:endParaRPr lang="en-GB" dirty="0"/>
              </a:p>
              <a:p>
                <a:r>
                  <a:rPr lang="en-GB" dirty="0"/>
                  <a:t>Martingale –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/>
                          </a:rPr>
                          <m:t>𝑆</m:t>
                        </m:r>
                        <m:r>
                          <a:rPr lang="en-GB" b="0" i="1" dirty="0" smtClean="0">
                            <a:latin typeface="Cambria Math"/>
                          </a:rPr>
                          <m:t>(</m:t>
                        </m:r>
                        <m:r>
                          <a:rPr lang="en-GB" b="0" i="1" dirty="0" smtClean="0">
                            <a:latin typeface="Cambria Math"/>
                          </a:rPr>
                          <m:t>𝑡</m:t>
                        </m:r>
                        <m:r>
                          <a:rPr lang="en-GB" b="0" i="1" dirty="0" smtClean="0">
                            <a:latin typeface="Cambria Math"/>
                          </a:rPr>
                          <m:t>)</m:t>
                        </m:r>
                      </m:e>
                    </m:d>
                    <m:r>
                      <a:rPr lang="en-GB" b="0" i="1" dirty="0" smtClean="0">
                        <a:latin typeface="Cambria Math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Quadratic variation -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/>
                              </a:rPr>
                              <m:t>𝑆</m:t>
                            </m:r>
                            <m:r>
                              <a:rPr lang="en-GB" i="1" dirty="0">
                                <a:latin typeface="Cambria Math"/>
                              </a:rPr>
                              <m:t>(</m:t>
                            </m:r>
                            <m:r>
                              <a:rPr lang="en-GB" i="1" dirty="0">
                                <a:latin typeface="Cambria Math"/>
                              </a:rPr>
                              <m:t>𝑡</m:t>
                            </m:r>
                            <m:r>
                              <a:rPr lang="en-GB" i="1" dirty="0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GB" b="0" i="1" dirty="0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i="1" dirty="0">
                        <a:latin typeface="Cambria Math"/>
                      </a:rPr>
                      <m:t>=</m:t>
                    </m:r>
                    <m:r>
                      <a:rPr lang="en-GB" b="0" i="1" dirty="0" smtClean="0">
                        <a:latin typeface="Cambria Math"/>
                      </a:rPr>
                      <m:t>𝑡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The increment scales with the square root of the time step: too big and it goes to infinity</a:t>
                </a:r>
              </a:p>
              <a:p>
                <a:pPr lvl="1"/>
                <a:r>
                  <a:rPr lang="en-GB" dirty="0"/>
                  <a:t>Depends on whether the bag is porous or not </a:t>
                </a:r>
                <a:r>
                  <a:rPr lang="en-GB" dirty="0">
                    <a:sym typeface="Wingdings" pitchFamily="2" charset="2"/>
                  </a:rPr>
                  <a:t>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81" t="-1617" r="-2148" b="-2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EE624-E440-477C-A7A5-C87B13361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83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Brownian motion in English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Walking, one step at a time</a:t>
            </a:r>
          </a:p>
          <a:p>
            <a:pPr lvl="1"/>
            <a:r>
              <a:rPr lang="en-GB" dirty="0"/>
              <a:t>With varying step sizes </a:t>
            </a:r>
          </a:p>
          <a:p>
            <a:pPr lvl="1"/>
            <a:r>
              <a:rPr lang="en-GB" dirty="0"/>
              <a:t>E.g. drawn from a Normal (or Gaussian) distribution</a:t>
            </a:r>
          </a:p>
          <a:p>
            <a:r>
              <a:rPr lang="en-GB" dirty="0"/>
              <a:t>Every which way</a:t>
            </a:r>
          </a:p>
          <a:p>
            <a:pPr lvl="1"/>
            <a:r>
              <a:rPr lang="en-GB" dirty="0"/>
              <a:t>All equally likely</a:t>
            </a:r>
          </a:p>
          <a:p>
            <a:r>
              <a:rPr lang="en-GB" dirty="0"/>
              <a:t>Like a “drunkards walk”</a:t>
            </a:r>
          </a:p>
          <a:p>
            <a:pPr lvl="1"/>
            <a:r>
              <a:rPr lang="en-GB" dirty="0"/>
              <a:t>no memory! (Markov)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9EC5-25D9-41EB-8052-CDB88E4B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553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/>
              <a:t>Maths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290892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dirty="0"/>
                  <a:t>A particle in a 2D bag is at (x, y)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5100" dirty="0" smtClean="0"/>
                        <m:t>Δ</m:t>
                      </m:r>
                      <m:r>
                        <m:rPr>
                          <m:nor/>
                        </m:rPr>
                        <a:rPr lang="en-GB" sz="5100" b="0" i="0" dirty="0" smtClean="0"/>
                        <m:t>x</m:t>
                      </m:r>
                      <m:r>
                        <m:rPr>
                          <m:nor/>
                        </m:rPr>
                        <a:rPr lang="en-GB" sz="5100" dirty="0" smtClean="0"/>
                        <m:t> =</m:t>
                      </m:r>
                      <m:rad>
                        <m:radPr>
                          <m:degHide m:val="on"/>
                          <m:ctrlPr>
                            <a:rPr lang="en-GB" sz="51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51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lang="en-GB" sz="5100" b="0" i="1" smtClean="0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US" sz="5100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5100" dirty="0"/>
                        <m:t>Δ</m:t>
                      </m:r>
                      <m:r>
                        <m:rPr>
                          <m:nor/>
                        </m:rPr>
                        <a:rPr lang="en-GB" sz="5100" b="0" i="0" dirty="0" smtClean="0"/>
                        <m:t>y</m:t>
                      </m:r>
                      <m:r>
                        <m:rPr>
                          <m:nor/>
                        </m:rPr>
                        <a:rPr lang="en-GB" sz="5100" dirty="0"/>
                        <m:t> =</m:t>
                      </m:r>
                      <m:rad>
                        <m:radPr>
                          <m:degHide m:val="on"/>
                          <m:ctrlPr>
                            <a:rPr lang="en-GB" sz="510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5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  <m:r>
                        <a:rPr lang="en-GB" sz="5100" i="1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GB" sz="5100" dirty="0"/>
              </a:p>
              <a:p>
                <a:pPr lvl="1">
                  <a:lnSpc>
                    <a:spcPct val="22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 dirty="0">
                            <a:latin typeface="Cambria Math"/>
                          </a:rPr>
                          <m:t>𝑡</m:t>
                        </m:r>
                      </m:e>
                    </m:rad>
                  </m:oMath>
                </a14:m>
                <a:r>
                  <a:rPr lang="en-GB" dirty="0"/>
                  <a:t> square root of time step, 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𝑑𝑊</m:t>
                    </m:r>
                  </m:oMath>
                </a14:m>
                <a:r>
                  <a:rPr lang="en-GB" dirty="0"/>
                  <a:t> a function giving Normal N(0, 1) random increments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2908920"/>
              </a:xfrm>
              <a:blipFill rotWithShape="0">
                <a:blip r:embed="rId3"/>
                <a:stretch>
                  <a:fillRect l="-963" t="-3766" b="-20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21160" y="4316903"/>
                <a:ext cx="28083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600" b="0" i="0" dirty="0" smtClean="0"/>
                        <m:t>x</m:t>
                      </m:r>
                      <m:r>
                        <m:rPr>
                          <m:nor/>
                        </m:rPr>
                        <a:rPr lang="en-GB" sz="3600" dirty="0" smtClean="0"/>
                        <m:t> +=</m:t>
                      </m:r>
                      <m:r>
                        <m:rPr>
                          <m:nor/>
                        </m:rPr>
                        <a:rPr lang="en-GB" sz="3600" dirty="0" smtClean="0"/>
                        <m:t>Δx</m:t>
                      </m:r>
                    </m:oMath>
                  </m:oMathPara>
                </a14:m>
                <a:endParaRPr lang="en-GB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600" dirty="0"/>
                        <m:t>y</m:t>
                      </m:r>
                      <m:r>
                        <m:rPr>
                          <m:nor/>
                        </m:rPr>
                        <a:rPr lang="en-GB" sz="3600" dirty="0"/>
                        <m:t> +=</m:t>
                      </m:r>
                      <m:r>
                        <m:rPr>
                          <m:nor/>
                        </m:rPr>
                        <a:rPr lang="en-GB" sz="3600" dirty="0"/>
                        <m:t>Δy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160" y="4316903"/>
                <a:ext cx="2808312" cy="1200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043608" y="551723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dirty="0"/>
              <a:t>Page 265 John C. Hull “Options, Futures and other Derivatives.” 6</a:t>
            </a:r>
            <a:r>
              <a:rPr lang="en-GB" baseline="30000" dirty="0"/>
              <a:t>th</a:t>
            </a:r>
            <a:r>
              <a:rPr lang="en-GB" dirty="0"/>
              <a:t> Edition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B3BDB4-4F08-4C11-B17F-551825B8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435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increment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Stochastic *means* random(</a:t>
            </a:r>
            <a:r>
              <a:rPr lang="en-GB" dirty="0" err="1"/>
              <a:t>ish</a:t>
            </a:r>
            <a:r>
              <a:rPr lang="en-GB" dirty="0"/>
              <a:t>)</a:t>
            </a:r>
          </a:p>
          <a:p>
            <a:r>
              <a:rPr lang="en-GB" dirty="0"/>
              <a:t>rand</a:t>
            </a:r>
          </a:p>
          <a:p>
            <a:r>
              <a:rPr lang="en-GB" dirty="0"/>
              <a:t>Uniform random</a:t>
            </a:r>
          </a:p>
          <a:p>
            <a:r>
              <a:rPr lang="en-GB" dirty="0"/>
              <a:t>Normal random</a:t>
            </a:r>
          </a:p>
          <a:p>
            <a:r>
              <a:rPr lang="en-GB" dirty="0"/>
              <a:t>What is a </a:t>
            </a:r>
            <a:r>
              <a:rPr lang="en-GB" dirty="0" err="1"/>
              <a:t>Mersenne</a:t>
            </a:r>
            <a:r>
              <a:rPr lang="en-GB" dirty="0"/>
              <a:t> twister anyway?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EF9D9-8A3B-46E0-95F6-D45C01CA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521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random?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23564"/>
            <a:ext cx="8229600" cy="74868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Low discrepancy numbers instead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234435"/>
            <a:ext cx="5852172" cy="43891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33D9F-95E0-496D-B311-50DB32BD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58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God does not play dice*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68760"/>
            <a:ext cx="8208912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Deterministic random number generators…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5661248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*Except in the movies and our current physics models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11760"/>
            <a:ext cx="4752528" cy="254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9C135-3606-44ED-9F73-53BD6009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9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76" y="274638"/>
            <a:ext cx="8229600" cy="1143000"/>
          </a:xfrm>
        </p:spPr>
        <p:txBody>
          <a:bodyPr/>
          <a:lstStyle/>
          <a:p>
            <a:r>
              <a:rPr lang="en-GB" dirty="0"/>
              <a:t>How do I get a random number?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56792"/>
            <a:ext cx="8424936" cy="431766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GB" sz="3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GetRandom</a:t>
            </a: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	return 59;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//A perfectly randomly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picked number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3600" dirty="0"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  <a:endParaRPr lang="en-GB" sz="3600" dirty="0">
              <a:latin typeface="Consolas" panose="020B0609020204030204" pitchFamily="49" charset="0"/>
              <a:cs typeface="Consolas" panose="020B0609020204030204" pitchFamily="49" charset="0"/>
              <a:hlinkClick r:id="rId2"/>
            </a:endParaRPr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http://stackoverflow.com/questions/4195958/how-do-i-scale-down-numbers-from-rand</a:t>
            </a:r>
            <a:endParaRPr lang="en-GB" sz="1600" dirty="0"/>
          </a:p>
          <a:p>
            <a:pPr marL="0" indent="0">
              <a:buNone/>
            </a:pPr>
            <a:r>
              <a:rPr lang="en-US" sz="1600" dirty="0"/>
              <a:t>(Also, </a:t>
            </a:r>
            <a:r>
              <a:rPr lang="en-US" sz="1600" dirty="0">
                <a:hlinkClick r:id="rId3"/>
              </a:rPr>
              <a:t>https://www.theregister.co.uk/2019/01/23/verity_stob_diary_of_metropolitan_techie/</a:t>
            </a:r>
            <a:r>
              <a:rPr lang="en-US" sz="1600" dirty="0"/>
              <a:t> )</a:t>
            </a:r>
            <a:endParaRPr lang="en-GB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fbuontempo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98D1A-840C-4681-BA66-346E2A0B5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909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Beware C’s rand!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No good for serious random-number generation</a:t>
            </a:r>
          </a:p>
          <a:p>
            <a:r>
              <a:rPr lang="en-GB" dirty="0"/>
              <a:t>Implementation-defined whether it’s is thread-safe</a:t>
            </a:r>
          </a:p>
          <a:p>
            <a:r>
              <a:rPr lang="en-GB" dirty="0"/>
              <a:t>Considered harmful - </a:t>
            </a:r>
            <a:r>
              <a:rPr lang="en-GB" dirty="0">
                <a:hlinkClick r:id="rId2"/>
              </a:rPr>
              <a:t>http://channel9.msdn.com/Events/GoingNative/2013/rand-Considered-Harmful</a:t>
            </a:r>
            <a:endParaRPr lang="en-GB" dirty="0"/>
          </a:p>
          <a:p>
            <a:r>
              <a:rPr lang="en-GB" dirty="0"/>
              <a:t>“Some pseudo random number generators lead to inconsistent results in random walk simulations”</a:t>
            </a:r>
          </a:p>
          <a:p>
            <a:pPr lvl="1"/>
            <a:r>
              <a:rPr lang="en-GB" dirty="0" err="1"/>
              <a:t>Ferrenberg</a:t>
            </a:r>
            <a:r>
              <a:rPr lang="en-GB" dirty="0"/>
              <a:t> affair: see </a:t>
            </a:r>
            <a:r>
              <a:rPr lang="en-GB" dirty="0">
                <a:hlinkClick r:id="rId3"/>
              </a:rPr>
              <a:t>http://www.academia.edu/4222855/Pseudo_Random_Coins_Show_More_Heads_Than_Tails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7A0AD-C67B-4E5D-863F-E2FF48BA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76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Code your way out of a paper bag!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59732" y="1484784"/>
            <a:ext cx="4824536" cy="4680520"/>
            <a:chOff x="1907704" y="1196752"/>
            <a:chExt cx="4824536" cy="4680520"/>
          </a:xfrm>
        </p:grpSpPr>
        <p:sp>
          <p:nvSpPr>
            <p:cNvPr id="6" name="Rectangle 5"/>
            <p:cNvSpPr/>
            <p:nvPr/>
          </p:nvSpPr>
          <p:spPr>
            <a:xfrm>
              <a:off x="3347864" y="2636912"/>
              <a:ext cx="1944216" cy="1800200"/>
            </a:xfrm>
            <a:prstGeom prst="rect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5292080" y="3176972"/>
              <a:ext cx="1440160" cy="7200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ight Arrow 7"/>
            <p:cNvSpPr/>
            <p:nvPr/>
          </p:nvSpPr>
          <p:spPr>
            <a:xfrm flipH="1">
              <a:off x="1907704" y="3176972"/>
              <a:ext cx="1440160" cy="7200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ight Arrow 8"/>
            <p:cNvSpPr/>
            <p:nvPr/>
          </p:nvSpPr>
          <p:spPr>
            <a:xfrm rot="16200000" flipH="1">
              <a:off x="3599892" y="4797152"/>
              <a:ext cx="1440160" cy="7200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/>
            <p:cNvSpPr/>
            <p:nvPr/>
          </p:nvSpPr>
          <p:spPr>
            <a:xfrm rot="5400000" flipH="1" flipV="1">
              <a:off x="3599892" y="1556792"/>
              <a:ext cx="1440160" cy="7200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1B836-93D3-4C26-9ABF-64695AF1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744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do I get a number in [0, 100]?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310" y="2636912"/>
            <a:ext cx="759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value = (rand() * 1.0/RAND_MAX) * 100;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8181" y="1700808"/>
            <a:ext cx="7591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value = rand() % 100;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1310" y="3659540"/>
            <a:ext cx="7591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value;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do {  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value = rand();</a:t>
            </a:r>
          </a:p>
          <a:p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 while (value &gt; 100);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F7AA-ED24-4739-9910-BCE071EE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95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rand() % 100</a:t>
            </a:r>
            <a:endParaRPr lang="en-GB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011980"/>
              </p:ext>
            </p:extLst>
          </p:nvPr>
        </p:nvGraphicFramePr>
        <p:xfrm>
          <a:off x="2286000" y="140932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107549"/>
              </p:ext>
            </p:extLst>
          </p:nvPr>
        </p:nvGraphicFramePr>
        <p:xfrm>
          <a:off x="4106416" y="4462636"/>
          <a:ext cx="12192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100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95736" y="442782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Oops…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6BE01-9572-478A-8A5C-6A7C9E5B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64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(rand() * 1.0/RAND_MAX) * 100</a:t>
            </a:r>
            <a:endParaRPr lang="en-GB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9679942"/>
              </p:ext>
            </p:extLst>
          </p:nvPr>
        </p:nvGraphicFramePr>
        <p:xfrm>
          <a:off x="1976437" y="1340768"/>
          <a:ext cx="5191125" cy="2947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49117"/>
              </p:ext>
            </p:extLst>
          </p:nvPr>
        </p:nvGraphicFramePr>
        <p:xfrm>
          <a:off x="4106416" y="4496470"/>
          <a:ext cx="12192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100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1719" y="4475094"/>
            <a:ext cx="199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Oops…I did it again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C01BF-CF2A-4AAD-A110-355F937E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27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/>
              <a:t>Rejection sampling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8161629"/>
              </p:ext>
            </p:extLst>
          </p:nvPr>
        </p:nvGraphicFramePr>
        <p:xfrm>
          <a:off x="2286000" y="14127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867563"/>
              </p:ext>
            </p:extLst>
          </p:nvPr>
        </p:nvGraphicFramePr>
        <p:xfrm>
          <a:off x="3962400" y="4466084"/>
          <a:ext cx="12192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100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94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42CFA-6CEE-4097-9380-80B6109E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368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Dice rolling… [1, 6] doing [0, 6) then add 1: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((rand() * 1.0/</a:t>
            </a:r>
            <a:r>
              <a:rPr lang="en-GB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RAND_MAX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* </a:t>
            </a:r>
            <a:r>
              <a:rPr lang="en-GB" dirty="0">
                <a:solidFill>
                  <a:srgbClr val="FF0000"/>
                </a:solidFill>
                <a:highlight>
                  <a:srgbClr val="FFFFFF"/>
                </a:highlight>
                <a:latin typeface="Consolas"/>
              </a:rPr>
              <a:t>6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+ 1;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285248"/>
              </p:ext>
            </p:extLst>
          </p:nvPr>
        </p:nvGraphicFramePr>
        <p:xfrm>
          <a:off x="2987824" y="292494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33328"/>
              </p:ext>
            </p:extLst>
          </p:nvPr>
        </p:nvGraphicFramePr>
        <p:xfrm>
          <a:off x="1619672" y="3501008"/>
          <a:ext cx="1219200" cy="13335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Frequency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95736" y="5661248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Bonus Question – can this ever be 7?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17EEDA-FB93-4BEB-B1B8-EF4710A0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5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New, improved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2332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&lt;random&gt;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random_device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rseed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24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mt19937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rgen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rseed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 </a:t>
            </a:r>
            <a:r>
              <a:rPr lang="en-GB" sz="2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en-GB" sz="2400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mersenne_twister</a:t>
            </a:r>
            <a:r>
              <a:rPr lang="en-GB" sz="2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uniform_int_distribution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dist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(0,100);</a:t>
            </a:r>
          </a:p>
          <a:p>
            <a:pPr marL="0" indent="0">
              <a:buNone/>
            </a:pPr>
            <a:r>
              <a:rPr lang="en-GB" sz="2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value =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dist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rgen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buNone/>
            </a:pPr>
            <a:endParaRPr lang="en-GB" sz="24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3611009"/>
              </p:ext>
            </p:extLst>
          </p:nvPr>
        </p:nvGraphicFramePr>
        <p:xfrm>
          <a:off x="1979712" y="3385592"/>
          <a:ext cx="4953000" cy="2843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601820"/>
              </p:ext>
            </p:extLst>
          </p:nvPr>
        </p:nvGraphicFramePr>
        <p:xfrm>
          <a:off x="7236296" y="4609728"/>
          <a:ext cx="1219200" cy="628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Freq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100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000" u="none" strike="noStrike" dirty="0">
                          <a:effectLst/>
                        </a:rPr>
                        <a:t>104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457FD-2123-45E9-913F-CB3F2094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76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congruential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b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4000" dirty="0"/>
              </a:p>
              <a:p>
                <a:pPr>
                  <a:lnSpc>
                    <a:spcPct val="250000"/>
                  </a:lnSpc>
                </a:pPr>
                <a:r>
                  <a:rPr lang="en-GB" i="1" dirty="0"/>
                  <a:t>y=mx + c </a:t>
                </a:r>
                <a:r>
                  <a:rPr lang="en-GB" dirty="0"/>
                  <a:t>is</a:t>
                </a:r>
                <a:r>
                  <a:rPr lang="en-GB" i="1" dirty="0"/>
                  <a:t> </a:t>
                </a:r>
                <a:r>
                  <a:rPr lang="en-GB" b="1" dirty="0"/>
                  <a:t>linear</a:t>
                </a:r>
                <a:endParaRPr lang="en-GB" b="1" i="1" dirty="0"/>
              </a:p>
              <a:p>
                <a:r>
                  <a:rPr lang="en-GB" i="1" dirty="0"/>
                  <a:t>mod m </a:t>
                </a:r>
                <a:r>
                  <a:rPr lang="en-GB" dirty="0"/>
                  <a:t>is </a:t>
                </a:r>
                <a:r>
                  <a:rPr lang="en-GB" b="1" dirty="0"/>
                  <a:t>congruential </a:t>
                </a:r>
                <a:endParaRPr lang="en-GB" b="1" i="1" dirty="0"/>
              </a:p>
              <a:p>
                <a:endParaRPr lang="en-GB" i="1" dirty="0"/>
              </a:p>
              <a:p>
                <a:pPr marL="0" indent="0" algn="r">
                  <a:buNone/>
                </a:pPr>
                <a:r>
                  <a:rPr lang="en-GB" sz="2800" dirty="0"/>
                  <a:t>Knuth: The Art of Computer Programming Vol 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r="-1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7902B-34D1-4783-9CEB-9E687FCE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519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Mersenne</a:t>
            </a:r>
            <a:r>
              <a:rPr lang="en-GB" dirty="0"/>
              <a:t> twister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9909"/>
                <a:ext cx="8229600" cy="478539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dirty="0"/>
                  <a:t>Better than </a:t>
                </a: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rand</a:t>
                </a:r>
              </a:p>
              <a:p>
                <a:r>
                  <a:rPr lang="en-GB" dirty="0" err="1">
                    <a:cs typeface="Consolas" panose="020B0609020204030204" pitchFamily="49" charset="0"/>
                  </a:rPr>
                  <a:t>Mersenne</a:t>
                </a:r>
                <a:r>
                  <a:rPr lang="en-GB" dirty="0">
                    <a:cs typeface="Consolas" panose="020B0609020204030204" pitchFamily="49" charset="0"/>
                  </a:rPr>
                  <a:t> prime – a prime of the form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cs typeface="Consolas" panose="020B0609020204030204" pitchFamily="49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/>
                              <a:cs typeface="Consolas" panose="020B0609020204030204" pitchFamily="49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smtClean="0">
                              <a:latin typeface="Cambria Math"/>
                              <a:cs typeface="Consolas" panose="020B0609020204030204" pitchFamily="49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/>
                          <a:ea typeface="Cambria Math"/>
                          <a:cs typeface="Consolas" panose="020B0609020204030204" pitchFamily="49" charset="0"/>
                        </a:rPr>
                        <m:t>≡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/>
                              <a:cs typeface="Consolas" panose="020B0609020204030204" pitchFamily="49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/>
                              <a:ea typeface="Cambria Math"/>
                              <a:cs typeface="Consolas" panose="020B0609020204030204" pitchFamily="49" charset="0"/>
                            </a:rPr>
                            <m:t>2</m:t>
                          </m:r>
                        </m:e>
                        <m:sup>
                          <m:r>
                            <a:rPr lang="en-GB" b="0" i="1" smtClean="0">
                              <a:latin typeface="Cambria Math"/>
                              <a:ea typeface="Cambria Math"/>
                              <a:cs typeface="Consolas" panose="020B0609020204030204" pitchFamily="49" charset="0"/>
                            </a:rPr>
                            <m:t>𝑛</m:t>
                          </m:r>
                        </m:sup>
                      </m:sSup>
                      <m:r>
                        <a:rPr lang="en-GB" b="0" i="1" smtClean="0">
                          <a:latin typeface="Cambria Math"/>
                          <a:ea typeface="Cambria Math"/>
                          <a:cs typeface="Consolas" panose="020B0609020204030204" pitchFamily="49" charset="0"/>
                        </a:rPr>
                        <m:t>−1</m:t>
                      </m:r>
                    </m:oMath>
                  </m:oMathPara>
                </a14:m>
                <a:endParaRPr lang="en-GB" b="0" dirty="0">
                  <a:ea typeface="Cambria Math"/>
                  <a:cs typeface="Consolas" panose="020B0609020204030204" pitchFamily="49" charset="0"/>
                </a:endParaRPr>
              </a:p>
              <a:p>
                <a:r>
                  <a:rPr lang="en-GB" dirty="0">
                    <a:cs typeface="Consolas" panose="020B0609020204030204" pitchFamily="49" charset="0"/>
                  </a:rPr>
                  <a:t>Uses matrix linear recurrence over a finite binary field. Fast, “high quality” pseudorandom numbers</a:t>
                </a:r>
              </a:p>
              <a:p>
                <a:r>
                  <a:rPr lang="en-GB" dirty="0">
                    <a:cs typeface="Consolas" panose="020B0609020204030204" pitchFamily="49" charset="0"/>
                  </a:rPr>
                  <a:t>See </a:t>
                </a:r>
                <a:r>
                  <a:rPr lang="en-GB" dirty="0"/>
                  <a:t>M. Matsumoto and T. Nishimura, </a:t>
                </a:r>
                <a:r>
                  <a:rPr lang="en-GB" i="1" dirty="0"/>
                  <a:t>Mersenne Twister: A 623-Dimensionally </a:t>
                </a:r>
                <a:r>
                  <a:rPr lang="en-GB" i="1" dirty="0" err="1"/>
                  <a:t>Equidistributed</a:t>
                </a:r>
                <a:br>
                  <a:rPr lang="en-GB" i="1" dirty="0"/>
                </a:br>
                <a:r>
                  <a:rPr lang="en-GB" i="1" dirty="0"/>
                  <a:t>Uniform Pseudo-Random Number Generator</a:t>
                </a:r>
                <a:endParaRPr lang="en-GB" dirty="0"/>
              </a:p>
              <a:p>
                <a:pPr marL="0" indent="0" algn="r">
                  <a:buNone/>
                </a:pPr>
                <a:r>
                  <a:rPr lang="en-GB" sz="2400" dirty="0"/>
                  <a:t>ACM Transactions on </a:t>
                </a:r>
                <a:r>
                  <a:rPr lang="en-GB" sz="2400" dirty="0" err="1"/>
                  <a:t>Modeling</a:t>
                </a:r>
                <a:r>
                  <a:rPr lang="en-GB" sz="2400" dirty="0"/>
                  <a:t> and Computer Simulation, Vol. 8, No. 1, January 1998, pp. 3-30</a:t>
                </a:r>
              </a:p>
              <a:p>
                <a:pPr marL="0" indent="0" algn="r">
                  <a:buNone/>
                </a:pPr>
                <a:r>
                  <a:rPr lang="en-GB" sz="2600" dirty="0">
                    <a:hlinkClick r:id="rId2"/>
                  </a:rPr>
                  <a:t>http://www.math.sci.hiroshima-u.ac.jp/~m-mat/MT/emt.html</a:t>
                </a:r>
                <a:r>
                  <a:rPr lang="en-GB" sz="2600" dirty="0"/>
                  <a:t>.</a:t>
                </a:r>
                <a:endParaRPr lang="en-GB" sz="2600" dirty="0">
                  <a:cs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9909"/>
                <a:ext cx="8229600" cy="4785395"/>
              </a:xfrm>
              <a:blipFill>
                <a:blip r:embed="rId3"/>
                <a:stretch>
                  <a:fillRect l="-1259" t="-2930" r="-16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8B323-C2B8-439B-B66A-1887AFB0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181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‘It sounds like a jet coaster’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Originally called “Primitive Twisted Generalized Feedback Shift Register Sequence”</a:t>
            </a:r>
          </a:p>
          <a:p>
            <a:r>
              <a:rPr lang="en-GB" dirty="0"/>
              <a:t>Knuth said “The name is a mouthful”</a:t>
            </a:r>
          </a:p>
          <a:p>
            <a:r>
              <a:rPr lang="en-GB" dirty="0"/>
              <a:t>Reply: “How about </a:t>
            </a:r>
            <a:r>
              <a:rPr lang="en-GB" b="1" dirty="0" err="1"/>
              <a:t>Mersenne</a:t>
            </a:r>
            <a:r>
              <a:rPr lang="en-GB" b="1" dirty="0"/>
              <a:t> Twister</a:t>
            </a:r>
            <a:r>
              <a:rPr lang="en-GB" dirty="0"/>
              <a:t>? Since it uses </a:t>
            </a:r>
            <a:r>
              <a:rPr lang="en-GB" dirty="0" err="1"/>
              <a:t>Mersenne</a:t>
            </a:r>
            <a:r>
              <a:rPr lang="en-GB" dirty="0"/>
              <a:t> primes, and it shows that it has its ancestor Twisted GFSR.”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1D45D-32F8-455A-A8BD-C1E01958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054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want Normal random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229600" cy="4525963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Over finite steps the increments are normally distributed</a:t>
                </a:r>
              </a:p>
              <a:p>
                <a:r>
                  <a:rPr lang="en-GB" dirty="0"/>
                  <a:t>How?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GB" sz="24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GB" sz="2400" i="1">
                                <a:latin typeface="Cambria Math"/>
                              </a:rPr>
                              <m:t>12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/>
                                    <a:ea typeface="Cambria Math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GB" sz="2400" b="0" i="1" smtClean="0">
                        <a:latin typeface="Cambria Math"/>
                      </a:rPr>
                      <m:t>−6</m:t>
                    </m:r>
                  </m:oMath>
                </a14:m>
                <a:r>
                  <a:rPr lang="en-GB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GB" sz="2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 are independent uniform random variable in [0, 1]</a:t>
                </a:r>
              </a:p>
              <a:p>
                <a:pPr lvl="2"/>
                <a:r>
                  <a:rPr lang="en-GB" sz="1600" dirty="0"/>
                  <a:t>Page 587 “Paul Wilmott Introduces Quantitative Finance”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Box-Muller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2400" b="0" i="1" smtClean="0">
                            <a:latin typeface="Cambria Math"/>
                          </a:rPr>
                          <m:t>−2</m:t>
                        </m:r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e>
                    </m:rad>
                    <m:r>
                      <m:rPr>
                        <m:sty m:val="p"/>
                      </m:rPr>
                      <a:rPr lang="en-GB" sz="2400" b="0" i="0" smtClean="0">
                        <a:latin typeface="Cambria Math"/>
                      </a:rPr>
                      <m:t>cos</m:t>
                    </m:r>
                    <m:r>
                      <a:rPr lang="en-GB" sz="2400" b="0" i="1" smtClean="0">
                        <a:latin typeface="Cambria Math"/>
                      </a:rPr>
                      <m:t>⁡(2</m:t>
                    </m:r>
                    <m:r>
                      <a:rPr lang="en-GB" sz="2400" b="0" i="1" smtClean="0">
                        <a:latin typeface="Cambria Math"/>
                        <a:ea typeface="Cambria Math"/>
                      </a:rPr>
                      <m:t>𝜋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GB" sz="240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uniform [0,1]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2400" dirty="0"/>
                  <a:t> on the unit circle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GB" sz="1600" dirty="0"/>
                  <a:t>Chapter 7, “Numerical Recipes in C” Press et al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GB" sz="2400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229600" cy="4525963"/>
              </a:xfrm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87474-C048-4FBB-ABE8-48DDD726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44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6000" dirty="0"/>
              <a:t>“We're tired of talking to candidates who can't program their way out of a paper bag.”</a:t>
            </a:r>
          </a:p>
          <a:p>
            <a:pPr marL="0" indent="0">
              <a:buNone/>
            </a:pPr>
            <a:endParaRPr lang="en-GB" sz="6000" dirty="0"/>
          </a:p>
          <a:p>
            <a:pPr marL="0" indent="0" algn="r">
              <a:buNone/>
            </a:pPr>
            <a:r>
              <a:rPr lang="en-GB" dirty="0"/>
              <a:t>Jeff Atwood, co-founder of Stack Overflow </a:t>
            </a:r>
            <a:r>
              <a:rPr lang="en-GB" sz="2400" dirty="0">
                <a:hlinkClick r:id="rId2"/>
              </a:rPr>
              <a:t>https://blog.codinghorror.com/why-cant-programmers-program</a:t>
            </a: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5584D-A0B0-4B0F-9D1C-10A6BB06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456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C++11, simples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91264" cy="2692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random_device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rseed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mt19937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rgen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rseed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 err="1"/>
              <a:t>normal_distribution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dist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value =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dist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rgen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3861048"/>
            <a:ext cx="8003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std</a:t>
            </a:r>
            <a:r>
              <a:rPr lang="en-GB" dirty="0"/>
              <a:t>::</a:t>
            </a:r>
            <a:r>
              <a:rPr lang="en-GB" dirty="0" err="1"/>
              <a:t>random_device</a:t>
            </a:r>
            <a:r>
              <a:rPr lang="en-GB" dirty="0"/>
              <a:t> is a uniformly-distributed integer random number generator that produces non-deterministic random numbers.</a:t>
            </a:r>
          </a:p>
          <a:p>
            <a:r>
              <a:rPr lang="en-GB" dirty="0" err="1"/>
              <a:t>std</a:t>
            </a:r>
            <a:r>
              <a:rPr lang="en-GB" dirty="0"/>
              <a:t>::</a:t>
            </a:r>
            <a:r>
              <a:rPr lang="en-GB" dirty="0" err="1"/>
              <a:t>random_device</a:t>
            </a:r>
            <a:r>
              <a:rPr lang="en-GB" dirty="0"/>
              <a:t> may be implemented in terms of an implementation-defined pseudo-random number engine if a non-deterministic source (e.g. a hardware device) is not available to the implementation. In this case each </a:t>
            </a:r>
            <a:r>
              <a:rPr lang="en-GB" dirty="0" err="1"/>
              <a:t>std</a:t>
            </a:r>
            <a:r>
              <a:rPr lang="en-GB" dirty="0"/>
              <a:t>::</a:t>
            </a:r>
            <a:r>
              <a:rPr lang="en-GB" dirty="0" err="1"/>
              <a:t>random_device</a:t>
            </a:r>
            <a:r>
              <a:rPr lang="en-GB" dirty="0"/>
              <a:t> object may generate the same number sequence.</a:t>
            </a:r>
          </a:p>
          <a:p>
            <a:r>
              <a:rPr lang="en-GB" dirty="0">
                <a:hlinkClick r:id="rId2"/>
              </a:rPr>
              <a:t>http://en.cppreference.com/w/cpp/numeric/random/random_device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98F6F-78B9-420D-9E02-93702A596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1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922114"/>
          </a:xfrm>
        </p:spPr>
        <p:txBody>
          <a:bodyPr/>
          <a:lstStyle/>
          <a:p>
            <a:r>
              <a:rPr lang="en-GB" dirty="0"/>
              <a:t>Finally, some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803845"/>
            <a:ext cx="8229600" cy="600953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latin typeface="Consolas" panose="020B0609020204030204" pitchFamily="49" charset="0"/>
              </a:rPr>
              <a:t>Air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GB" dirty="0">
                <a:solidFill>
                  <a:srgbClr val="2B91AF"/>
                </a:solidFill>
                <a:latin typeface="Consolas" panose="020B0609020204030204" pitchFamily="49" charset="0"/>
              </a:rPr>
              <a:t>mt19937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engine;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GB" dirty="0" err="1">
                <a:solidFill>
                  <a:srgbClr val="2B91AF"/>
                </a:solidFill>
                <a:latin typeface="Consolas" panose="020B0609020204030204" pitchFamily="49" charset="0"/>
              </a:rPr>
              <a:t>normal_distribution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normal_dist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step;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Air(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step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unsigned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seed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1) :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step(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step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engine(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seed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Bump()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step *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normal_dist</a:t>
            </a:r>
            <a:r>
              <a:rPr lang="en-GB" dirty="0">
                <a:solidFill>
                  <a:srgbClr val="008080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engine</a:t>
            </a:r>
            <a:r>
              <a:rPr lang="en-GB" dirty="0">
                <a:solidFill>
                  <a:srgbClr val="008080"/>
                </a:solidFill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A9C882-BEC8-4988-B8ED-3AED65AE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282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32"/>
            <a:ext cx="8229600" cy="62397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2B91AF"/>
                </a:solidFill>
                <a:latin typeface="Consolas" panose="020B0609020204030204" pitchFamily="49" charset="0"/>
              </a:rPr>
              <a:t>Particle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Particle(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 : x(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</a:rPr>
              <a:t>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), y(</a:t>
            </a:r>
            <a:r>
              <a:rPr lang="en-GB" sz="1800" dirty="0">
                <a:solidFill>
                  <a:srgbClr val="808080"/>
                </a:solidFill>
                <a:latin typeface="Consolas" panose="020B0609020204030204" pitchFamily="49" charset="0"/>
              </a:rPr>
              <a:t>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Move(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x_step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y_step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x += </a:t>
            </a:r>
            <a:r>
              <a:rPr lang="en-GB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x_step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y += </a:t>
            </a:r>
            <a:r>
              <a:rPr lang="en-GB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y_step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X()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x; }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s-ES" sz="1800" dirty="0">
                <a:solidFill>
                  <a:srgbClr val="000000"/>
                </a:solidFill>
                <a:latin typeface="Consolas" panose="020B0609020204030204" pitchFamily="49" charset="0"/>
              </a:rPr>
              <a:t> Y() </a:t>
            </a:r>
            <a:r>
              <a:rPr lang="es-E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s-E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s-E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s-ES" sz="1800" dirty="0">
                <a:solidFill>
                  <a:srgbClr val="000000"/>
                </a:solidFill>
                <a:latin typeface="Consolas" panose="020B0609020204030204" pitchFamily="49" charset="0"/>
              </a:rPr>
              <a:t> y; }</a:t>
            </a:r>
          </a:p>
          <a:p>
            <a:pPr marL="0" indent="0">
              <a:buNone/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float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y;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GB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BB5FB-5719-4EAF-9FE6-50B19983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32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GB" dirty="0"/>
              <a:t>Now for some pictures…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&lt;SFML/Graphics.hpp&gt;   //</a:t>
            </a:r>
            <a:r>
              <a:rPr lang="en-GB" sz="1300" b="1" dirty="0"/>
              <a:t> </a:t>
            </a:r>
            <a:r>
              <a:rPr lang="en-GB" sz="1300" b="1" dirty="0">
                <a:hlinkClick r:id="rId2"/>
              </a:rPr>
              <a:t>http://www.sfml-dev.org/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main() {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RenderWindow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window(sf::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VideoMode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(800, 600), </a:t>
            </a:r>
            <a:r>
              <a:rPr lang="en-GB" sz="13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"My window"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buNone/>
            </a:pP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while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window.isOpen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 {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check all the window's events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sf::Event </a:t>
            </a:r>
            <a:r>
              <a:rPr lang="en-GB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window.pollEvent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 {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en-GB" sz="13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"close requested" event: we close the window</a:t>
            </a: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en-GB" sz="13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3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.type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== sf::Event::Closed)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window.close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}</a:t>
            </a:r>
          </a:p>
          <a:p>
            <a:pPr marL="0" indent="0">
              <a:buNone/>
            </a:pP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window.clear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sf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Color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::Black);</a:t>
            </a:r>
          </a:p>
          <a:p>
            <a:pPr marL="0" indent="0">
              <a:buNone/>
            </a:pP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300" b="1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draw everything here...</a:t>
            </a:r>
            <a:endParaRPr lang="en-GB" sz="1300" b="1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300" b="1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</a:t>
            </a:r>
            <a:r>
              <a:rPr lang="en-GB" sz="1300" b="1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window.draw</a:t>
            </a:r>
            <a:r>
              <a:rPr lang="en-GB" sz="1300" b="1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(...);</a:t>
            </a:r>
            <a:endParaRPr lang="en-GB" sz="1300" b="1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13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3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window.display</a:t>
            </a: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 marL="0" indent="0">
              <a:buNone/>
            </a:pPr>
            <a:r>
              <a:rPr lang="en-GB" sz="13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279D2-396B-4866-932D-C6699723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009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612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bool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paused = </a:t>
            </a: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window.isOpen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 {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sf::</a:t>
            </a:r>
            <a:r>
              <a:rPr lang="en-GB" sz="15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while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window.pollEvent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(event)) {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event.type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== sf::</a:t>
            </a:r>
            <a:r>
              <a:rPr lang="en-GB" sz="15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500" dirty="0">
                <a:solidFill>
                  <a:srgbClr val="2F4F4F"/>
                </a:solidFill>
                <a:highlight>
                  <a:srgbClr val="FFFFFF"/>
                </a:highlight>
                <a:latin typeface="Consolas"/>
              </a:rPr>
              <a:t>Closed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window.close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500" b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if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event.type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== sf::</a:t>
            </a:r>
            <a:r>
              <a:rPr lang="en-GB" sz="1500" b="1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Event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500" b="1" dirty="0" err="1">
                <a:solidFill>
                  <a:srgbClr val="2F4F4F"/>
                </a:solidFill>
                <a:highlight>
                  <a:srgbClr val="FFFFFF"/>
                </a:highlight>
                <a:latin typeface="Consolas"/>
              </a:rPr>
              <a:t>KeyPressed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paused = !paused;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 marL="0" indent="0">
              <a:buNone/>
            </a:pP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window.clear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drawBag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(window, left, right, base); </a:t>
            </a:r>
            <a:r>
              <a:rPr lang="en-GB" sz="15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//Uses 3 sf::</a:t>
            </a:r>
            <a:r>
              <a:rPr lang="en-GB" sz="1500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RectangleShape</a:t>
            </a:r>
            <a:r>
              <a:rPr lang="en-GB" sz="15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    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500" b="1" dirty="0">
                <a:highlight>
                  <a:srgbClr val="FFFFFF"/>
                </a:highlight>
                <a:latin typeface="Consolas"/>
              </a:rPr>
              <a:t>sf::</a:t>
            </a:r>
            <a:r>
              <a:rPr lang="en-GB" sz="1500" b="1" dirty="0" err="1">
                <a:highlight>
                  <a:srgbClr val="FFFFFF"/>
                </a:highlight>
                <a:latin typeface="Consolas"/>
              </a:rPr>
              <a:t>CircleShape</a:t>
            </a:r>
            <a:r>
              <a:rPr lang="en-GB" sz="1500" b="1" dirty="0">
                <a:highlight>
                  <a:srgbClr val="FFFFFF"/>
                </a:highlight>
                <a:latin typeface="Consolas"/>
              </a:rPr>
              <a:t> shape(</a:t>
            </a:r>
            <a:r>
              <a:rPr lang="en-GB" sz="1500" b="1" dirty="0" err="1">
                <a:highlight>
                  <a:srgbClr val="FFFFFF"/>
                </a:highlight>
                <a:latin typeface="Consolas"/>
              </a:rPr>
              <a:t>lineWidth</a:t>
            </a:r>
            <a:r>
              <a:rPr lang="en-GB" sz="1500" b="1" dirty="0"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GB" sz="1500" b="1" dirty="0"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500" b="1" dirty="0" err="1">
                <a:highlight>
                  <a:srgbClr val="FFFFFF"/>
                </a:highlight>
                <a:latin typeface="Consolas"/>
              </a:rPr>
              <a:t>shape.setFillColor</a:t>
            </a:r>
            <a:r>
              <a:rPr lang="en-GB" sz="1500" b="1" dirty="0">
                <a:highlight>
                  <a:srgbClr val="FFFFFF"/>
                </a:highlight>
                <a:latin typeface="Consolas"/>
              </a:rPr>
              <a:t>(sf::</a:t>
            </a:r>
            <a:r>
              <a:rPr lang="en-GB" sz="1500" b="1" dirty="0" err="1">
                <a:highlight>
                  <a:srgbClr val="FFFFFF"/>
                </a:highlight>
                <a:latin typeface="Consolas"/>
              </a:rPr>
              <a:t>Color</a:t>
            </a:r>
            <a:r>
              <a:rPr lang="en-GB" sz="1500" b="1" dirty="0">
                <a:highlight>
                  <a:srgbClr val="FFFFFF"/>
                </a:highlight>
                <a:latin typeface="Consolas"/>
              </a:rPr>
              <a:t>::Green);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for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500" b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auto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particle: particles) {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    if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(!paused)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particle.Move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air.Bump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(), 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air.Bump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shape.setPosition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particle.X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(), 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particle.Y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15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window.draw</a:t>
            </a: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(shape);</a:t>
            </a:r>
          </a:p>
          <a:p>
            <a:pPr marL="0" indent="0">
              <a:buNone/>
            </a:pPr>
            <a:r>
              <a:rPr lang="en-GB" sz="15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window.display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sz="15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7D9518-D002-4029-8A17-495B66BB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06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GB" dirty="0"/>
              <a:t>Action…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(Note to self – do a demo)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55C8B-7013-4F68-8CC3-6FEC0D1C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96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Eventually…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87791"/>
            <a:ext cx="2880000" cy="2874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41" y="1882988"/>
            <a:ext cx="2880000" cy="2800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22" y="2504480"/>
            <a:ext cx="2880000" cy="2842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167198"/>
            <a:ext cx="2880000" cy="277903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8495AC-12D8-4FB5-901B-73734253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4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the particles go through the side of the bag?</a:t>
            </a:r>
          </a:p>
          <a:p>
            <a:r>
              <a:rPr lang="en-GB" dirty="0"/>
              <a:t>Should they be allowed back in again?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AE0E7-2C7B-46D0-A388-50A128F3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404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Non-permeable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484784"/>
            <a:ext cx="3600000" cy="366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73" y="1825769"/>
            <a:ext cx="3600000" cy="3633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62" y="2132856"/>
            <a:ext cx="3600000" cy="365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84ECF-EED8-42F2-ABCA-2E712A06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04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paper bag is “permeable” – at least not full of concrete</a:t>
            </a:r>
          </a:p>
          <a:p>
            <a:r>
              <a:rPr lang="en-GB" dirty="0"/>
              <a:t>This is conducted above absolute zero</a:t>
            </a:r>
          </a:p>
          <a:p>
            <a:r>
              <a:rPr lang="en-GB" dirty="0"/>
              <a:t>I assume some particles escaping is good enough – they do all eventually go… eventually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9BD2A-1176-4BF0-BA7E-29DE0BEB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68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Previously: Rule induction ACCU 2013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8901"/>
              </p:ext>
            </p:extLst>
          </p:nvPr>
        </p:nvGraphicFramePr>
        <p:xfrm>
          <a:off x="341327" y="1295483"/>
          <a:ext cx="8461346" cy="50608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3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7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325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6146">
                  <a:extLst>
                    <a:ext uri="{9D8B030D-6E8A-4147-A177-3AD203B41FA5}">
                      <a16:colId xmlns:a16="http://schemas.microsoft.com/office/drawing/2014/main" val="674718000"/>
                    </a:ext>
                  </a:extLst>
                </a:gridCol>
              </a:tblGrid>
              <a:tr h="44259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baseline="0" dirty="0">
                          <a:effectLst/>
                        </a:rPr>
                        <a:t>Name</a:t>
                      </a:r>
                      <a:endParaRPr lang="en-GB" sz="1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Inputs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Learning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instance-based (lazy) learning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Randomness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Output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Escape Paper Bag?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085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regression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numeric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supervised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Numeric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k-</a:t>
                      </a:r>
                      <a:r>
                        <a:rPr lang="en-GB" sz="1500" u="none" strike="noStrike" dirty="0" err="1">
                          <a:effectLst/>
                        </a:rPr>
                        <a:t>th</a:t>
                      </a:r>
                      <a:r>
                        <a:rPr lang="en-GB" sz="1500" u="none" strike="noStrike" dirty="0">
                          <a:effectLst/>
                        </a:rPr>
                        <a:t> nearest neighbours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numeric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unsupervised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true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no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data points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 err="1">
                          <a:effectLst/>
                        </a:rPr>
                        <a:t>kohonen</a:t>
                      </a:r>
                      <a:r>
                        <a:rPr lang="en-GB" sz="1500" u="none" strike="noStrike" dirty="0">
                          <a:effectLst/>
                        </a:rPr>
                        <a:t> neural network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numeric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unsupervised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no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Clusters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 err="1">
                          <a:effectLst/>
                        </a:rPr>
                        <a:t>feedforward</a:t>
                      </a:r>
                      <a:r>
                        <a:rPr lang="en-GB" sz="1500" u="none" strike="noStrike" dirty="0">
                          <a:effectLst/>
                        </a:rPr>
                        <a:t> </a:t>
                      </a:r>
                      <a:r>
                        <a:rPr lang="en-GB" sz="1500" u="none" strike="noStrike" dirty="0" err="1">
                          <a:effectLst/>
                        </a:rPr>
                        <a:t>nn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numeric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supervised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no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Numeric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recurrent </a:t>
                      </a:r>
                      <a:r>
                        <a:rPr lang="en-GB" sz="1500" u="none" strike="noStrike" dirty="0" err="1">
                          <a:effectLst/>
                        </a:rPr>
                        <a:t>nn</a:t>
                      </a:r>
                      <a:r>
                        <a:rPr lang="en-GB" sz="1500" u="none" strike="noStrike" dirty="0">
                          <a:effectLst/>
                        </a:rPr>
                        <a:t> (</a:t>
                      </a:r>
                      <a:r>
                        <a:rPr lang="en-GB" sz="1500" u="none" strike="noStrike" dirty="0" err="1">
                          <a:effectLst/>
                        </a:rPr>
                        <a:t>eg</a:t>
                      </a:r>
                      <a:r>
                        <a:rPr lang="en-GB" sz="1500" u="none" strike="noStrike" dirty="0">
                          <a:effectLst/>
                        </a:rPr>
                        <a:t> Hopfield)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binary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reinforcement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true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no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State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C4.5 or See5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categoric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supervised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no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decision tree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CART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any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supervised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no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Tree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772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genetic algorithm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any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unsupervised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yes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Solution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yes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2599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 err="1">
                          <a:effectLst/>
                        </a:rPr>
                        <a:t>dendral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numeric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hypothesis </a:t>
                      </a:r>
                    </a:p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 formation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false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expert system (possible chemical structures)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no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1716"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ACO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spatial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unsupervised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>
                          <a:effectLst/>
                        </a:rPr>
                        <a:t> false</a:t>
                      </a:r>
                      <a:endParaRPr lang="en-GB" sz="1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 yes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best 'path'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500" u="none" strike="noStrike" dirty="0">
                          <a:effectLst/>
                        </a:rPr>
                        <a:t>yes</a:t>
                      </a:r>
                      <a:endParaRPr lang="en-GB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33201-418D-41FE-871B-9CE0A6AB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383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Stop hacking and think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takes </a:t>
            </a:r>
            <a:r>
              <a:rPr lang="en-GB" dirty="0" err="1"/>
              <a:t>a..g..e..s</a:t>
            </a:r>
            <a:r>
              <a:rPr lang="en-GB" dirty="0"/>
              <a:t>..</a:t>
            </a:r>
          </a:p>
          <a:p>
            <a:r>
              <a:rPr lang="en-GB" dirty="0"/>
              <a:t>Can I just set fire to the bag? Not today.</a:t>
            </a:r>
          </a:p>
          <a:p>
            <a:r>
              <a:rPr lang="en-GB" dirty="0"/>
              <a:t>We want to mostly go up.</a:t>
            </a:r>
          </a:p>
          <a:p>
            <a:r>
              <a:rPr lang="en-GB" dirty="0"/>
              <a:t>Stock prices (almost) always go up, right?</a:t>
            </a:r>
          </a:p>
          <a:p>
            <a:r>
              <a:rPr lang="en-GB" dirty="0"/>
              <a:t>Let’s try something different</a:t>
            </a:r>
          </a:p>
          <a:p>
            <a:pPr lvl="1"/>
            <a:r>
              <a:rPr lang="en-GB" dirty="0"/>
              <a:t>A stock price simulation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5CFC4-9F0F-4136-8353-D060A9290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286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where’s the paper bag?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Level of indirection</a:t>
            </a:r>
          </a:p>
          <a:p>
            <a:r>
              <a:rPr lang="en-GB" dirty="0"/>
              <a:t>Put the stock price simulation in a bag</a:t>
            </a:r>
          </a:p>
          <a:p>
            <a:r>
              <a:rPr lang="en-GB" dirty="0"/>
              <a:t>New model: Geometric Brownian motion</a:t>
            </a:r>
          </a:p>
          <a:p>
            <a:pPr lvl="1"/>
            <a:r>
              <a:rPr lang="en-GB" dirty="0"/>
              <a:t>A little more complicated than Brownian motion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9D5D7-D36E-4BC4-936C-BC903F9C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191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Gratuitous Kitten Picture</a:t>
            </a:r>
          </a:p>
        </p:txBody>
      </p:sp>
      <p:sp>
        <p:nvSpPr>
          <p:cNvPr id="4" name="AutoShape 2" descr="https://encrypted-tbn2.gstatic.com/images?q=tbn:ANd9GcTeJJ-mGnJxqksK_P1E8b8yHBVRc4GHcqmjnKwvrYiKJWmZ3tdL"/>
          <p:cNvSpPr>
            <a:spLocks noChangeAspect="1" noChangeArrowheads="1"/>
          </p:cNvSpPr>
          <p:nvPr/>
        </p:nvSpPr>
        <p:spPr bwMode="auto">
          <a:xfrm>
            <a:off x="63500" y="-136525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948" y="1556792"/>
            <a:ext cx="4686300" cy="39052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F53A4-4138-44A5-9274-ACCD415C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453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Stock prices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Supply/demand</a:t>
            </a:r>
          </a:p>
          <a:p>
            <a:r>
              <a:rPr lang="en-GB" dirty="0"/>
              <a:t>“Not a prediction, but a convention” Keynes</a:t>
            </a:r>
          </a:p>
          <a:p>
            <a:r>
              <a:rPr lang="en-GB" dirty="0"/>
              <a:t>So let’s predict them using Monte Carlo simulations</a:t>
            </a:r>
          </a:p>
          <a:p>
            <a:pPr lvl="1"/>
            <a:r>
              <a:rPr lang="en-GB" dirty="0"/>
              <a:t>Need a model - GBM</a:t>
            </a:r>
          </a:p>
          <a:p>
            <a:pPr lvl="1"/>
            <a:r>
              <a:rPr lang="en-GB" dirty="0"/>
              <a:t>Based on the “efficient market hypothesis” i.e. it’s impossible to “beat the market” or make money from it.</a:t>
            </a:r>
          </a:p>
          <a:p>
            <a:pPr marL="457200" lvl="1" indent="0">
              <a:buNone/>
            </a:pPr>
            <a:r>
              <a:rPr lang="en-GB" sz="1500" dirty="0">
                <a:hlinkClick r:id="rId2"/>
              </a:rPr>
              <a:t>http://www.investopedia.com/articles/07/montecarlo.asp</a:t>
            </a:r>
            <a:endParaRPr lang="en-GB" sz="1500" dirty="0"/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A82D0-6A64-459D-AE4B-F5BDA83E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266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Model: Geometric Brownian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3600" dirty="0" smtClean="0"/>
                        <m:t>ΔS</m:t>
                      </m:r>
                      <m:r>
                        <m:rPr>
                          <m:nor/>
                        </m:rPr>
                        <a:rPr lang="en-GB" sz="3600" dirty="0" smtClean="0"/>
                        <m:t> =</m:t>
                      </m:r>
                      <m:r>
                        <m:rPr>
                          <m:nor/>
                        </m:rPr>
                        <a:rPr lang="en-GB" sz="3600" dirty="0" smtClean="0"/>
                        <m:t>S</m:t>
                      </m:r>
                      <m:r>
                        <m:rPr>
                          <m:nor/>
                        </m:rPr>
                        <a:rPr lang="en-GB" sz="3600" b="0" i="0" dirty="0" smtClean="0"/>
                        <m:t>(</m:t>
                      </m:r>
                      <m:r>
                        <m:rPr>
                          <m:nor/>
                        </m:rPr>
                        <a:rPr lang="el-GR" sz="3600" dirty="0" smtClean="0"/>
                        <m:t>μ</m:t>
                      </m:r>
                      <m:r>
                        <m:rPr>
                          <m:nor/>
                        </m:rPr>
                        <a:rPr lang="en-GB" sz="3600" dirty="0"/>
                        <m:t>Δ</m:t>
                      </m:r>
                      <m:r>
                        <a:rPr lang="en-GB" sz="3600" i="1">
                          <a:latin typeface="Cambria Math"/>
                        </a:rPr>
                        <m:t>𝑡</m:t>
                      </m:r>
                      <m:r>
                        <m:rPr>
                          <m:nor/>
                        </m:rPr>
                        <a:rPr lang="en-GB" sz="3600" dirty="0"/>
                        <m:t>+ </m:t>
                      </m:r>
                      <m:r>
                        <m:rPr>
                          <m:nor/>
                        </m:rPr>
                        <a:rPr lang="el-GR" sz="3600" dirty="0"/>
                        <m:t>σ</m:t>
                      </m:r>
                      <m:rad>
                        <m:radPr>
                          <m:degHide m:val="on"/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nor/>
                            </m:rPr>
                            <a:rPr lang="en-GB" sz="3600" dirty="0"/>
                            <m:t>Δ</m:t>
                          </m:r>
                          <m:r>
                            <a:rPr lang="en-GB" sz="3600" b="0" i="1" smtClean="0">
                              <a:latin typeface="Cambria Math"/>
                            </a:rPr>
                            <m:t>𝑡</m:t>
                          </m:r>
                        </m:e>
                      </m:rad>
                      <m:r>
                        <a:rPr lang="en-GB" sz="3600" b="0" i="1" smtClean="0">
                          <a:latin typeface="Cambria Math"/>
                        </a:rPr>
                        <m:t>𝑑𝑊</m:t>
                      </m:r>
                      <m:r>
                        <a:rPr lang="en-GB" sz="3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3600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μ</m:t>
                    </m:r>
                  </m:oMath>
                </a14:m>
                <a:r>
                  <a:rPr lang="en-GB" dirty="0"/>
                  <a:t>, drift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Δ</m:t>
                    </m:r>
                    <m:r>
                      <a:rPr lang="en-GB" i="1">
                        <a:latin typeface="Cambria Math"/>
                      </a:rPr>
                      <m:t>𝑡</m:t>
                    </m:r>
                  </m:oMath>
                </a14:m>
                <a:r>
                  <a:rPr lang="en-GB" i="1" dirty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time</m:t>
                    </m:r>
                    <m:r>
                      <a:rPr lang="en-GB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step</m:t>
                    </m:r>
                    <m:r>
                      <a:rPr lang="en-GB">
                        <a:latin typeface="Cambria Math"/>
                      </a:rPr>
                      <m:t> (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discrete</m:t>
                    </m:r>
                    <m:r>
                      <a:rPr lang="en-GB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>
                        <a:latin typeface="Cambria Math"/>
                      </a:rPr>
                      <m:t>approximation</m:t>
                    </m:r>
                    <m:r>
                      <a:rPr lang="en-GB">
                        <a:latin typeface="Cambria Math"/>
                      </a:rPr>
                      <m:t>)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𝑑𝑡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σ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/>
                      <m:t>volatility</m:t>
                    </m:r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𝑑𝑊</m:t>
                    </m:r>
                  </m:oMath>
                </a14:m>
                <a:r>
                  <a:rPr lang="en-GB" dirty="0"/>
                  <a:t>, “random” increment N(0,1)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1B9A1-A64A-4709-8C0C-9C9F4462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092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values to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Drift</a:t>
            </a:r>
          </a:p>
          <a:p>
            <a:pPr lvl="1"/>
            <a:r>
              <a:rPr lang="en-GB" dirty="0"/>
              <a:t>risk free rate?</a:t>
            </a:r>
          </a:p>
          <a:p>
            <a:pPr lvl="1"/>
            <a:r>
              <a:rPr lang="en-GB" dirty="0"/>
              <a:t>LIBOR rate?</a:t>
            </a:r>
          </a:p>
          <a:p>
            <a:r>
              <a:rPr lang="en-GB" dirty="0"/>
              <a:t>Volatility </a:t>
            </a:r>
          </a:p>
          <a:p>
            <a:pPr lvl="1"/>
            <a:r>
              <a:rPr lang="en-GB" dirty="0"/>
              <a:t>historical?</a:t>
            </a:r>
          </a:p>
          <a:p>
            <a:pPr lvl="1"/>
            <a:r>
              <a:rPr lang="en-GB" dirty="0"/>
              <a:t>backed out (implied) from current prices?</a:t>
            </a:r>
          </a:p>
          <a:p>
            <a:pPr lvl="1"/>
            <a:r>
              <a:rPr lang="en-GB" dirty="0"/>
              <a:t>GARCH models?</a:t>
            </a:r>
          </a:p>
          <a:p>
            <a:r>
              <a:rPr lang="en-GB" dirty="0"/>
              <a:t>Make it up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AFD7F-9C9F-408B-AE74-1FB2ED58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8098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070AC-3C7B-40DD-BE3E-C03EAE25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1484B-5ABF-4211-B93F-7D76714A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44" y="0"/>
            <a:ext cx="8167312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FB57FC-027C-4FF6-965C-F7FD9653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3636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Finally, some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PriceSimulation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pPr marL="0" indent="0">
              <a:buNone/>
            </a:pP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PriceSimulation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price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drift, </a:t>
            </a:r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vol,</a:t>
            </a:r>
          </a:p>
          <a:p>
            <a:pPr marL="0" indent="0">
              <a:buNone/>
            </a:pP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  </a:t>
            </a:r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seed);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update();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private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mt19937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engine;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normal_distribution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price;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drift;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vol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7AF94-1A2F-453C-9BF8-8689B1E0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71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PriceSimulation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::update()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double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stochastic =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(engine);</a:t>
            </a:r>
          </a:p>
          <a:p>
            <a:pPr marL="0" indent="0">
              <a:buNone/>
            </a:pP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 </a:t>
            </a:r>
            <a:r>
              <a:rPr lang="en-GB" sz="2400" dirty="0">
                <a:highlight>
                  <a:srgbClr val="FFFFFF"/>
                </a:highlight>
                <a:latin typeface="Consolas"/>
              </a:rPr>
              <a:t>increment  =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drift *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+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vol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*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sqrt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* stochastic;</a:t>
            </a:r>
          </a:p>
          <a:p>
            <a:pPr marL="0" indent="0">
              <a:buNone/>
            </a:pPr>
            <a:endParaRPr lang="en-GB" sz="2400" dirty="0"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price += price * increment;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return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price;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64F1F-23B8-46AF-8E6E-671398267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6459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can go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52527"/>
          </a:xfrm>
        </p:spPr>
        <p:txBody>
          <a:bodyPr>
            <a:noAutofit/>
          </a:bodyPr>
          <a:lstStyle/>
          <a:p>
            <a:r>
              <a:rPr lang="en-GB" sz="2400" dirty="0"/>
              <a:t>What seed to use?</a:t>
            </a:r>
          </a:p>
          <a:p>
            <a:pPr lvl="1"/>
            <a:r>
              <a:rPr lang="en-GB" sz="2000" dirty="0"/>
              <a:t>Older VS’s didn’t accept 0</a:t>
            </a:r>
          </a:p>
          <a:p>
            <a:pPr marL="457200" lvl="1" indent="0">
              <a:buNone/>
            </a:pPr>
            <a:r>
              <a:rPr lang="en-GB" sz="2000" dirty="0">
                <a:hlinkClick r:id="rId2"/>
              </a:rPr>
              <a:t>https://connect.microsoft.com/VisualStudio/feedback/details/776456</a:t>
            </a:r>
            <a:endParaRPr lang="en-GB" sz="2000" dirty="0"/>
          </a:p>
          <a:p>
            <a:r>
              <a:rPr lang="en-GB" sz="2400" dirty="0"/>
              <a:t>Should each price simulation have its own generator?</a:t>
            </a:r>
          </a:p>
          <a:p>
            <a:r>
              <a:rPr lang="en-GB" sz="2400" dirty="0"/>
              <a:t>Using “now” in a tight loop is a Bad Idea</a:t>
            </a:r>
            <a:endParaRPr lang="en-GB" sz="2400" dirty="0">
              <a:solidFill>
                <a:srgbClr val="0000FF"/>
              </a:solidFill>
              <a:highlight>
                <a:srgbClr val="FFFFFF"/>
              </a:highlight>
              <a:latin typeface="Consolas"/>
            </a:endParaRPr>
          </a:p>
          <a:p>
            <a:pPr marL="457200" lvl="1" indent="0">
              <a:buNone/>
            </a:pPr>
            <a:r>
              <a:rPr lang="en-GB" sz="2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seed = 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chrono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high_resolution_clock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		       now().</a:t>
            </a:r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time_since_epoch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().count();</a:t>
            </a:r>
            <a:endParaRPr lang="en-GB" sz="2000" dirty="0"/>
          </a:p>
          <a:p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random_device</a:t>
            </a:r>
            <a:r>
              <a:rPr lang="en-GB" sz="2400" dirty="0"/>
              <a:t> can be a bad idea</a:t>
            </a:r>
          </a:p>
          <a:p>
            <a:pPr marL="457200" lvl="1" indent="0">
              <a:buNone/>
            </a:pPr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C85E9-2275-4A2C-B54A-8B56C29E3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751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Did you notice?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73216"/>
            <a:ext cx="8229600" cy="752947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C4.5 from </a:t>
            </a:r>
            <a:r>
              <a:rPr lang="en-GB" dirty="0">
                <a:hlinkClick r:id="rId2"/>
              </a:rPr>
              <a:t>https://www.rulequest.com/</a:t>
            </a:r>
            <a:r>
              <a:rPr lang="en-GB" dirty="0"/>
              <a:t> </a:t>
            </a:r>
          </a:p>
          <a:p>
            <a:pPr algn="ctr"/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47664" y="1772816"/>
            <a:ext cx="6048672" cy="2765402"/>
            <a:chOff x="827584" y="1417638"/>
            <a:chExt cx="6048672" cy="2765402"/>
          </a:xfrm>
        </p:grpSpPr>
        <p:sp>
          <p:nvSpPr>
            <p:cNvPr id="8" name="TextBox 7"/>
            <p:cNvSpPr txBox="1"/>
            <p:nvPr/>
          </p:nvSpPr>
          <p:spPr>
            <a:xfrm>
              <a:off x="2642499" y="1417638"/>
              <a:ext cx="2505565" cy="52322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Randomness?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7584" y="3659819"/>
              <a:ext cx="2296616" cy="523221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Suitable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70933" y="3659820"/>
              <a:ext cx="2205323" cy="52322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No suitable</a:t>
              </a:r>
            </a:p>
          </p:txBody>
        </p:sp>
        <p:cxnSp>
          <p:nvCxnSpPr>
            <p:cNvPr id="11" name="Straight Arrow Connector 10"/>
            <p:cNvCxnSpPr>
              <a:stCxn id="8" idx="2"/>
              <a:endCxn id="9" idx="0"/>
            </p:cNvCxnSpPr>
            <p:nvPr/>
          </p:nvCxnSpPr>
          <p:spPr>
            <a:xfrm flipH="1">
              <a:off x="1975892" y="1940858"/>
              <a:ext cx="1919390" cy="1718961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10" idx="0"/>
            </p:cNvCxnSpPr>
            <p:nvPr/>
          </p:nvCxnSpPr>
          <p:spPr>
            <a:xfrm>
              <a:off x="3895282" y="1940858"/>
              <a:ext cx="1878313" cy="1718962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912165" y="2469643"/>
              <a:ext cx="1147667" cy="78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Yes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58963" y="2469644"/>
              <a:ext cx="960837" cy="783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No</a:t>
              </a:r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73E60-6247-470C-80E2-6690C663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422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test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#define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CATCH_CONFIG_MAIN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&lt;catch.hpp&gt; </a:t>
            </a:r>
            <a:r>
              <a:rPr lang="en-GB" sz="1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//https://github.com/philsquared/Catch.git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&lt;random&gt;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"../Lib/</a:t>
            </a:r>
            <a:r>
              <a:rPr lang="en-GB" sz="1400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PriceSimulation.h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TEST_CASE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"Test that random numbers have mean 0"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"[Simples]"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4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mt19937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engine;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normal_distribution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&lt;&gt;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    REQUIRE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normal_dist.mean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== 0.0);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TEST_CASE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"Test that random numbers have standard deviation 1"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"[Simples]"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4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mt19937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engine;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normal_distribution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&lt;&gt; 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endParaRPr lang="en-GB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14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    REQUIRE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normal_dist.stddev</a:t>
            </a: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== 1.0);</a:t>
            </a:r>
          </a:p>
          <a:p>
            <a:pPr marL="0" indent="0">
              <a:buNone/>
            </a:pPr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en-GB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9376F-766F-4B91-9321-9FC738E4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400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TEST_CASE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2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"Test that stock price simulation starting at 0 remains at 0"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sz="2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"[Property]"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start_price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0.0;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= 0.1;</a:t>
            </a:r>
            <a:r>
              <a:rPr lang="en-GB" sz="22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//or whatever</a:t>
            </a:r>
            <a:endParaRPr lang="en-GB" sz="2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unsigned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seed  = 1;  </a:t>
            </a:r>
            <a:r>
              <a:rPr lang="en-GB" sz="22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//or whatever</a:t>
            </a:r>
            <a:endParaRPr lang="en-GB" sz="2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MC101::</a:t>
            </a:r>
            <a:r>
              <a:rPr lang="en-GB" sz="22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PriceSimulation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price(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GB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start_price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0.3, 0.2, </a:t>
            </a:r>
            <a:r>
              <a:rPr lang="en-GB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seed);</a:t>
            </a:r>
          </a:p>
          <a:p>
            <a:pPr marL="0" indent="0">
              <a:buNone/>
            </a:pPr>
            <a:endParaRPr lang="en-GB" sz="2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200" dirty="0">
                <a:solidFill>
                  <a:srgbClr val="6F008A"/>
                </a:solidFill>
                <a:highlight>
                  <a:srgbClr val="FFFFFF"/>
                </a:highlight>
                <a:latin typeface="Consolas"/>
              </a:rPr>
              <a:t>    REQUIRE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2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price.update</a:t>
            </a: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== 0.0);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7A3DD-B145-4160-B16D-A2ED79DF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16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Recurse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Should I randomly seed the seed?</a:t>
            </a:r>
          </a:p>
          <a:p>
            <a:r>
              <a:rPr lang="en-GB" dirty="0"/>
              <a:t>Randomly generate the numbers that don’t matter?</a:t>
            </a:r>
          </a:p>
          <a:p>
            <a:r>
              <a:rPr lang="en-GB" dirty="0"/>
              <a:t>Can I use Monte-Carlo simulations to test my simulation code?</a:t>
            </a:r>
          </a:p>
          <a:p>
            <a:r>
              <a:rPr lang="en-GB" dirty="0"/>
              <a:t>YES!!!!!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D7FA49-3EC0-4E8C-A7CB-379A4463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483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 on then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Property based testing</a:t>
            </a:r>
          </a:p>
          <a:p>
            <a:pPr lvl="1"/>
            <a:r>
              <a:rPr lang="en-GB" dirty="0"/>
              <a:t>AKA “axiom based” or “specification based” testing</a:t>
            </a:r>
          </a:p>
          <a:p>
            <a:r>
              <a:rPr lang="en-GB" dirty="0" err="1"/>
              <a:t>QuickCheck</a:t>
            </a:r>
            <a:r>
              <a:rPr lang="en-GB" dirty="0"/>
              <a:t> (Haskell), </a:t>
            </a:r>
            <a:r>
              <a:rPr lang="en-GB" dirty="0" err="1"/>
              <a:t>ScalaCheck</a:t>
            </a:r>
            <a:r>
              <a:rPr lang="en-GB" dirty="0"/>
              <a:t>, </a:t>
            </a:r>
            <a:r>
              <a:rPr lang="en-GB" dirty="0" err="1"/>
              <a:t>FsCheck</a:t>
            </a:r>
            <a:r>
              <a:rPr lang="en-GB" dirty="0"/>
              <a:t>, Hypothesis (Python)</a:t>
            </a:r>
          </a:p>
          <a:p>
            <a:r>
              <a:rPr lang="en-GB" dirty="0"/>
              <a:t>Can get abstract quickly – e.g. concepts and axioms: </a:t>
            </a:r>
            <a:r>
              <a:rPr lang="en-GB" dirty="0">
                <a:hlinkClick r:id="rId2"/>
              </a:rPr>
              <a:t>http://www.jot.fm/issues/issue_2011_01/article10.pdf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2AED6-119A-4FA5-9900-E985E81E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276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Test that stock price simulation starting at 0 remains at 0</a:t>
            </a:r>
          </a:p>
          <a:p>
            <a:r>
              <a:rPr lang="en-GB" i="1" dirty="0"/>
              <a:t>Test that the returns have the requested drift</a:t>
            </a:r>
            <a:r>
              <a:rPr lang="en-GB" dirty="0"/>
              <a:t>, …</a:t>
            </a:r>
          </a:p>
          <a:p>
            <a:r>
              <a:rPr lang="en-GB" dirty="0"/>
              <a:t>Avoids “magic” numbers</a:t>
            </a:r>
          </a:p>
          <a:p>
            <a:r>
              <a:rPr lang="en-GB" dirty="0"/>
              <a:t>Find edge cases you hadn’t thought of</a:t>
            </a:r>
          </a:p>
          <a:p>
            <a:pPr lvl="1"/>
            <a:r>
              <a:rPr lang="en-GB" dirty="0"/>
              <a:t>Potential unit tests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F59C9-D78A-4DA7-93CA-F3CF2406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112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QuickCheck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GB" sz="4000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quickcheck</a:t>
            </a:r>
            <a:r>
              <a:rPr lang="en-GB" sz="4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/</a:t>
            </a:r>
            <a:r>
              <a:rPr lang="en-GB" sz="4000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quickcheck.hh</a:t>
            </a:r>
            <a:r>
              <a:rPr lang="en-GB" sz="4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GB" sz="40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//http://software.legiasoft.com/git/quickcheck.git</a:t>
            </a: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#include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&lt;vector&gt;</a:t>
            </a: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namespace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quickcheck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4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typedef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4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PReverseCancelsReverse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{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</a:t>
            </a: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bool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holdsFor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4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GB" sz="40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xs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</a:t>
            </a: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ys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GB" sz="40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xs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reverse(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ys.begin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(),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ys.end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reverse(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ys.begin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(),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ys.end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</a:t>
            </a:r>
            <a:r>
              <a:rPr lang="en-GB" sz="4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xs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==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ys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}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 marL="0" indent="0">
              <a:buNone/>
            </a:pP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4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4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main()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40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PReverseCancelsReverse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revRev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sz="4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revRev.check</a:t>
            </a: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r>
              <a:rPr lang="en-GB" sz="4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3968" y="4077072"/>
            <a:ext cx="33123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OK, passed 100 tests.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3968" y="4733342"/>
            <a:ext cx="3312368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Falsifiable after 2 tests for input:</a:t>
            </a:r>
          </a:p>
          <a:p>
            <a:r>
              <a:rPr lang="en-GB" dirty="0">
                <a:solidFill>
                  <a:schemeClr val="bg1"/>
                </a:solidFill>
              </a:rPr>
              <a:t>  0: [-2, 2]</a:t>
            </a:r>
          </a:p>
        </p:txBody>
      </p:sp>
      <p:sp>
        <p:nvSpPr>
          <p:cNvPr id="6" name="Rectangle 5"/>
          <p:cNvSpPr/>
          <p:nvPr/>
        </p:nvSpPr>
        <p:spPr>
          <a:xfrm>
            <a:off x="899592" y="3645024"/>
            <a:ext cx="29523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A4B7F51-1273-4D77-81DC-6E5ACD9C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4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GBM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sz="4300" dirty="0"/>
              <a:t>Turning off the “shock” (or </a:t>
            </a:r>
            <a:r>
              <a:rPr lang="en-GB" sz="4300" dirty="0" err="1"/>
              <a:t>vol</a:t>
            </a:r>
            <a:r>
              <a:rPr lang="en-GB" sz="4300" dirty="0"/>
              <a:t>) gives the drift parameter:</a:t>
            </a:r>
          </a:p>
          <a:p>
            <a:pPr marL="0" indent="0">
              <a:buNone/>
            </a:pPr>
            <a:endParaRPr lang="en-GB" sz="4300" dirty="0"/>
          </a:p>
          <a:p>
            <a:pPr marL="0" indent="0">
              <a:buNone/>
            </a:pPr>
            <a:r>
              <a:rPr lang="en-GB" sz="4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ZeroVolGivesDrift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GB" sz="4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8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4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{</a:t>
            </a:r>
          </a:p>
          <a:p>
            <a:pPr marL="0" indent="0">
              <a:buNone/>
            </a:pP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4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bool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holdsFor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48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GB" sz="4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800100" lvl="2" indent="0">
              <a:buNone/>
            </a:pPr>
            <a:r>
              <a:rPr lang="en-GB" sz="48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…</a:t>
            </a: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400050" lvl="1" indent="0">
              <a:buNone/>
            </a:pP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4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bool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accepts(</a:t>
            </a:r>
            <a:r>
              <a:rPr lang="en-GB" sz="48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4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GB" sz="4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800100" lvl="2" indent="0">
              <a:buNone/>
            </a:pPr>
            <a:r>
              <a:rPr lang="en-GB" sz="4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…</a:t>
            </a: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 marL="0" indent="0">
              <a:buNone/>
            </a:pP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48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main() {</a:t>
            </a:r>
          </a:p>
          <a:p>
            <a:pPr marL="400050" lvl="1" indent="0">
              <a:buNone/>
            </a:pPr>
            <a:r>
              <a:rPr lang="en-GB" sz="56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ZeroVolGivesDrift</a:t>
            </a:r>
            <a:r>
              <a:rPr lang="en-GB" sz="5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56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zeroVol</a:t>
            </a:r>
            <a:r>
              <a:rPr lang="en-GB" sz="5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400050" lvl="1" indent="0">
              <a:buNone/>
            </a:pPr>
            <a:r>
              <a:rPr lang="en-GB" sz="56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zeroVol.check</a:t>
            </a:r>
            <a:r>
              <a:rPr lang="en-GB" sz="5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(100);</a:t>
            </a:r>
          </a:p>
          <a:p>
            <a:pPr marL="0" indent="0">
              <a:buNone/>
            </a:pPr>
            <a:r>
              <a:rPr lang="en-GB" sz="4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endParaRPr lang="en-GB" sz="4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F90D7-F0A6-419D-8099-80482789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381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12068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ZeroVolGivesDrift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6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{</a:t>
            </a:r>
          </a:p>
          <a:p>
            <a:pPr marL="0" indent="0">
              <a:buNone/>
            </a:pPr>
            <a:endParaRPr lang="en-GB" sz="6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bool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holdsFor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6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GB" sz="64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//Price returns are normally distributed.</a:t>
            </a:r>
            <a:endParaRPr lang="en-GB" sz="6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800100" lvl="2" indent="0">
              <a:buNone/>
            </a:pPr>
            <a:r>
              <a:rPr lang="en-GB" sz="6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//The *prices* are log normal</a:t>
            </a:r>
            <a:endParaRPr lang="en-GB" sz="6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800100" lvl="2" indent="0">
              <a:buNone/>
            </a:pP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sz="6400" dirty="0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vector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xs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GB" sz="64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.prices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tot = 0;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previous = </a:t>
            </a:r>
            <a:r>
              <a:rPr lang="en-GB" sz="64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.StartPrice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for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6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auto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p : 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xs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1257300" lvl="3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tot += (p - previous)/previous;</a:t>
            </a:r>
          </a:p>
          <a:p>
            <a:pPr marL="1257300" lvl="3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previous = p;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auto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average = tot/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xs.size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average == </a:t>
            </a:r>
            <a:r>
              <a:rPr lang="en-GB" sz="64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.Drift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r>
              <a:rPr lang="en-GB" sz="6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//or your </a:t>
            </a:r>
            <a:r>
              <a:rPr lang="en-GB" sz="6400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fav</a:t>
            </a:r>
            <a:r>
              <a:rPr lang="en-GB" sz="6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 floating point </a:t>
            </a:r>
            <a:r>
              <a:rPr lang="en-GB" sz="6400" dirty="0" err="1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cmp</a:t>
            </a:r>
            <a:endParaRPr lang="en-GB" sz="6400" dirty="0">
              <a:solidFill>
                <a:srgbClr val="009E47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400050" lvl="1" indent="0">
              <a:buNone/>
            </a:pPr>
            <a:endParaRPr lang="en-GB" sz="6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400050" lvl="1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bool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accepts(</a:t>
            </a:r>
            <a:r>
              <a:rPr lang="en-GB" sz="6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 </a:t>
            </a:r>
            <a:r>
              <a:rPr lang="en-GB" sz="64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64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.Sims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&gt;= 1 </a:t>
            </a:r>
            <a:r>
              <a:rPr lang="en-GB" sz="6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//is 0 ok?</a:t>
            </a:r>
            <a:endParaRPr lang="en-GB" sz="6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800100" lvl="2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 </a:t>
            </a:r>
            <a:r>
              <a:rPr lang="en-GB" sz="64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.Dt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&gt; 0.0</a:t>
            </a:r>
          </a:p>
          <a:p>
            <a:pPr marL="800100" lvl="2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&amp;&amp; 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::abs(</a:t>
            </a:r>
            <a:r>
              <a:rPr lang="en-GB" sz="64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sz="6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.Drift</a:t>
            </a: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 &lt; 20.0;</a:t>
            </a:r>
          </a:p>
          <a:p>
            <a:pPr marL="400050" lvl="1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r>
              <a:rPr lang="en-GB" sz="6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 marL="0" indent="0">
              <a:buNone/>
            </a:pPr>
            <a:endParaRPr lang="en-GB" sz="48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D73577-F1CA-4360-9A18-1FF59392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236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4392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generate(</a:t>
            </a:r>
            <a:r>
              <a:rPr lang="en-GB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size_t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out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400050" lvl="1" indent="0">
              <a:buNone/>
            </a:pP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price;</a:t>
            </a:r>
          </a:p>
          <a:p>
            <a:pPr marL="400050" lvl="1" indent="0">
              <a:buNone/>
            </a:pP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drift;</a:t>
            </a:r>
          </a:p>
          <a:p>
            <a:pPr marL="400050" lvl="1" indent="0">
              <a:buNone/>
            </a:pPr>
            <a:r>
              <a:rPr lang="en-GB" sz="18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400050" lvl="1" indent="0">
              <a:buNone/>
            </a:pPr>
            <a:r>
              <a:rPr lang="en-GB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sims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400050" lvl="1" indent="0">
              <a:buNone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generate(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price);</a:t>
            </a:r>
          </a:p>
          <a:p>
            <a:pPr marL="400050" lvl="1" indent="0">
              <a:buNone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generate(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drift);</a:t>
            </a:r>
          </a:p>
          <a:p>
            <a:pPr marL="400050" lvl="1" indent="0">
              <a:buNone/>
            </a:pP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1;</a:t>
            </a:r>
          </a:p>
          <a:p>
            <a:pPr marL="400050" lvl="1" indent="0">
              <a:buNone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generate(</a:t>
            </a:r>
            <a:r>
              <a:rPr lang="en-GB" sz="180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n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sims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400050" lvl="1" indent="0">
              <a:buNone/>
            </a:pPr>
            <a:r>
              <a:rPr lang="en-GB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out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.reset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(price, drift,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sims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0E5EF-25C4-45E2-8A9A-967CEC8A1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47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Nice #fail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363272" cy="48245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ostream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operator &lt;&lt; 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std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ostream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ZeroVolPriceGenerator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{</a:t>
            </a:r>
          </a:p>
          <a:p>
            <a:pPr marL="0" indent="0">
              <a:buNone/>
            </a:pP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&lt;&lt;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"Start price 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&lt;&lt;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.StartPrice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&lt;&lt;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", drift 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&lt;&lt;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.Drift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&lt;&lt;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", </a:t>
            </a:r>
            <a:r>
              <a:rPr lang="en-GB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&lt;&lt;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.Dt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&lt;&lt;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", </a:t>
            </a:r>
            <a:r>
              <a:rPr lang="en-GB" dirty="0" err="1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sims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 "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&lt;&lt;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gen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.Sims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&lt;&lt;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'\n'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auto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&amp; price :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gen.prices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 </a:t>
            </a:r>
          </a:p>
          <a:p>
            <a:pPr marL="0" indent="0">
              <a:buNone/>
            </a:pP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&lt;&lt; price &lt;&lt;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'\n'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return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/>
              </a:rPr>
              <a:t>os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D9B10-2966-452B-80E4-45A3FDF8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59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/>
              <a:t>Award!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69" y="1196752"/>
            <a:ext cx="4437663" cy="508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03637-388A-4989-9FAB-9596D282B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781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GB" dirty="0"/>
              <a:t>Action…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GB" dirty="0"/>
              <a:t>(Note to self – do a demo)</a:t>
            </a:r>
          </a:p>
          <a:p>
            <a:pPr lvl="1"/>
            <a:r>
              <a:rPr lang="en-GB" dirty="0"/>
              <a:t>StockPricePropertyTest.exe</a:t>
            </a:r>
          </a:p>
          <a:p>
            <a:pPr lvl="1"/>
            <a:r>
              <a:rPr lang="en-GB" dirty="0"/>
              <a:t>*and* stock.bat</a:t>
            </a:r>
          </a:p>
          <a:p>
            <a:pPr lvl="1"/>
            <a:r>
              <a:rPr lang="en-GB" dirty="0"/>
              <a:t>and variations, </a:t>
            </a:r>
            <a:r>
              <a:rPr lang="en-GB" dirty="0" err="1"/>
              <a:t>e.g</a:t>
            </a:r>
            <a:r>
              <a:rPr lang="en-GB"/>
              <a:t> stock_no_vol.bat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4C5BA-4043-4FD1-9B75-4B1B04F7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881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Ta-da!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B95CD-7131-4ECC-8699-1E47D2E75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05" y="980728"/>
            <a:ext cx="5394590" cy="538234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E32DC-5B5F-43D9-9536-58624B44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306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They don’t always escape.</a:t>
            </a:r>
          </a:p>
          <a:p>
            <a:r>
              <a:rPr lang="en-GB" dirty="0"/>
              <a:t>We could just turn the </a:t>
            </a:r>
            <a:r>
              <a:rPr lang="en-GB" dirty="0" err="1"/>
              <a:t>vol</a:t>
            </a:r>
            <a:r>
              <a:rPr lang="en-GB" dirty="0"/>
              <a:t> off and amp up the drift.</a:t>
            </a:r>
          </a:p>
          <a:p>
            <a:r>
              <a:rPr lang="en-GB" dirty="0"/>
              <a:t>Or, we could jump…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221249-03AC-4FCB-97FE-995685C40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817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Jump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dirty="0" smtClean="0"/>
                      <m:t>ΔS</m:t>
                    </m:r>
                    <m:r>
                      <m:rPr>
                        <m:nor/>
                      </m:rPr>
                      <a:rPr lang="en-GB" dirty="0" smtClean="0"/>
                      <m:t> =</m:t>
                    </m:r>
                    <m:r>
                      <m:rPr>
                        <m:nor/>
                      </m:rPr>
                      <a:rPr lang="en-GB" dirty="0" smtClean="0"/>
                      <m:t>S</m:t>
                    </m:r>
                    <m:r>
                      <m:rPr>
                        <m:nor/>
                      </m:rPr>
                      <a:rPr lang="en-GB" dirty="0" smtClean="0"/>
                      <m:t>(</m:t>
                    </m:r>
                    <m:r>
                      <m:rPr>
                        <m:nor/>
                      </m:rPr>
                      <a:rPr lang="el-GR" dirty="0" smtClean="0"/>
                      <m:t>μ</m:t>
                    </m:r>
                    <m:r>
                      <m:rPr>
                        <m:nor/>
                      </m:rPr>
                      <a:rPr lang="en-GB" dirty="0" smtClean="0"/>
                      <m:t>Δ</m:t>
                    </m:r>
                    <m:r>
                      <a:rPr lang="en-GB" i="1">
                        <a:latin typeface="Cambria Math"/>
                      </a:rPr>
                      <m:t>𝑡</m:t>
                    </m:r>
                    <m:r>
                      <m:rPr>
                        <m:nor/>
                      </m:rPr>
                      <a:rPr lang="en-GB" dirty="0"/>
                      <m:t>+ </m:t>
                    </m:r>
                    <m:r>
                      <m:rPr>
                        <m:nor/>
                      </m:rPr>
                      <a:rPr lang="el-GR" dirty="0"/>
                      <m:t>σ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GB" dirty="0"/>
                          <m:t>Δ</m:t>
                        </m:r>
                        <m:r>
                          <a:rPr lang="en-GB" i="1">
                            <a:latin typeface="Cambria Math"/>
                          </a:rPr>
                          <m:t>𝑡</m:t>
                        </m:r>
                      </m:e>
                    </m:rad>
                    <m:r>
                      <a:rPr lang="en-GB" i="1">
                        <a:latin typeface="Cambria Math"/>
                      </a:rPr>
                      <m:t>𝑑𝑊</m:t>
                    </m:r>
                    <m:r>
                      <a:rPr lang="en-GB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GB" b="0" i="1" smtClean="0">
                        <a:latin typeface="Cambria Math"/>
                      </a:rPr>
                      <m:t>𝑑𝑁</m:t>
                    </m:r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J is how the jump size</a:t>
                </a:r>
              </a:p>
              <a:p>
                <a:pPr lvl="1"/>
                <a:r>
                  <a:rPr lang="en-GB" dirty="0" err="1"/>
                  <a:t>dN</a:t>
                </a:r>
                <a:r>
                  <a:rPr lang="en-GB" dirty="0"/>
                  <a:t> is a Poisson distribution</a:t>
                </a:r>
              </a:p>
              <a:p>
                <a:pPr lvl="2"/>
                <a:r>
                  <a:rPr lang="en-GB" dirty="0"/>
                  <a:t>How many jumps in a </a:t>
                </a:r>
                <a:r>
                  <a:rPr lang="en-GB" dirty="0" err="1"/>
                  <a:t>dt</a:t>
                </a:r>
                <a:endParaRPr lang="en-GB" dirty="0"/>
              </a:p>
              <a:p>
                <a:pPr lvl="1"/>
                <a:r>
                  <a:rPr lang="en-GB" dirty="0"/>
                  <a:t>No longer continuous</a:t>
                </a:r>
              </a:p>
              <a:p>
                <a:r>
                  <a:rPr lang="en-GB" dirty="0"/>
                  <a:t>Disclaimer:</a:t>
                </a:r>
              </a:p>
              <a:p>
                <a:pPr lvl="1"/>
                <a:r>
                  <a:rPr lang="en-GB" dirty="0"/>
                  <a:t>Should I be using the same engine? Discuss.</a:t>
                </a:r>
              </a:p>
              <a:p>
                <a:pPr marL="0" indent="0">
                  <a:buNone/>
                </a:pPr>
                <a:r>
                  <a:rPr lang="en-GB" sz="2000" dirty="0">
                    <a:hlinkClick r:id="rId2"/>
                  </a:rPr>
                  <a:t>http://stackoverflow.com/questions/9870541/using-one-random-engine-for-multi-distributions-in-c11</a:t>
                </a:r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BD464-5C45-461F-9438-50E7CD3A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778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One* small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GB" sz="2400" dirty="0" err="1">
                <a:solidFill>
                  <a:srgbClr val="2B91AF"/>
                </a:solidFill>
                <a:highlight>
                  <a:srgbClr val="FFFFFF"/>
                </a:highlight>
                <a:latin typeface="Consolas"/>
              </a:rPr>
              <a:t>PriceSimulation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::update()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stochastic =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normal_dist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(engine);</a:t>
            </a:r>
          </a:p>
          <a:p>
            <a:pPr marL="0" indent="0">
              <a:buNone/>
            </a:pP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fr-FR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fr-F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dn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fr-F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poisson_dist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fr-FR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engine</a:t>
            </a:r>
            <a:r>
              <a:rPr lang="fr-FR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double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increment  =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drift *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endParaRPr lang="en-GB" sz="2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+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vol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* 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sqrt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dt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 * stochastic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</a:t>
            </a:r>
            <a:r>
              <a:rPr lang="en-GB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+ jump * </a:t>
            </a:r>
            <a:r>
              <a:rPr lang="en-GB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dn</a:t>
            </a:r>
            <a:r>
              <a:rPr lang="en-GB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price += price * increment;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GB" sz="2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return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price;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563888" y="5949280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Alright – two – and the </a:t>
            </a:r>
            <a:r>
              <a:rPr lang="en-GB" dirty="0" err="1"/>
              <a:t>poisson_dist</a:t>
            </a:r>
            <a:r>
              <a:rPr lang="en-GB" dirty="0"/>
              <a:t> member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44929-DB97-4B53-A4C0-7C7072EE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74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(Note to self – do a demo)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B5F0B-DF57-40CE-860D-BDE9CCCA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874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/>
              <a:t>Ta-Da-Da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39E8C-3CD9-4D71-B659-2DFB7F9F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341" y="908720"/>
            <a:ext cx="5557318" cy="55446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D5F3C-00F3-4BF7-8E82-69BF6F49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490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extensions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3D</a:t>
            </a:r>
          </a:p>
          <a:p>
            <a:r>
              <a:rPr lang="en-GB" dirty="0"/>
              <a:t>Add a heat source</a:t>
            </a:r>
          </a:p>
          <a:p>
            <a:r>
              <a:rPr lang="en-GB" dirty="0"/>
              <a:t>Firework algorithm</a:t>
            </a:r>
          </a:p>
          <a:p>
            <a:pPr lvl="1"/>
            <a:r>
              <a:rPr lang="en-GB" dirty="0"/>
              <a:t>See e.g. “Firework algorithm optimisation” James </a:t>
            </a:r>
            <a:r>
              <a:rPr lang="en-GB" dirty="0" err="1"/>
              <a:t>McCaffery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https://msdn.microsoft.com/en-us/magazine/dn857364.aspx</a:t>
            </a:r>
            <a:endParaRPr lang="en-GB" dirty="0"/>
          </a:p>
          <a:p>
            <a:r>
              <a:rPr lang="en-GB" dirty="0"/>
              <a:t>Feel free to try programming your own way out of a paper bag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86CE2-EED4-4862-94BB-ABAB4B23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307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r>
              <a:rPr lang="en-GB" dirty="0"/>
              <a:t>2D Brownian motion is simple to simulate</a:t>
            </a:r>
          </a:p>
          <a:p>
            <a:pPr lvl="1"/>
            <a:r>
              <a:rPr lang="en-GB" dirty="0"/>
              <a:t>Provided good N(0, 1) random numbers</a:t>
            </a:r>
          </a:p>
          <a:p>
            <a:r>
              <a:rPr lang="en-GB" dirty="0"/>
              <a:t>Geometric Brownian motion is also simple to simulate</a:t>
            </a:r>
          </a:p>
          <a:p>
            <a:r>
              <a:rPr lang="en-GB" dirty="0"/>
              <a:t>Testing properties might be better than lots of hand rolled tests</a:t>
            </a:r>
          </a:p>
          <a:p>
            <a:r>
              <a:rPr lang="en-GB" dirty="0"/>
              <a:t>rand is hard to use correctly</a:t>
            </a:r>
          </a:p>
          <a:p>
            <a:r>
              <a:rPr lang="en-GB" dirty="0"/>
              <a:t>You can code your way out of a paper bag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CB44F-8F8C-4842-84C6-FFD93C94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152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D40A9-120D-4D26-BA39-394F7D95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F1680-B6CA-427B-A306-6FED41FCA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BFA97-6506-405A-87B4-4CDC92DA6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936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Previously…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392488"/>
          </a:xfrm>
        </p:spPr>
        <p:txBody>
          <a:bodyPr>
            <a:normAutofit/>
          </a:bodyPr>
          <a:lstStyle/>
          <a:p>
            <a:r>
              <a:rPr lang="en-GB" dirty="0"/>
              <a:t>Over-engineered – using machine learning</a:t>
            </a:r>
          </a:p>
          <a:p>
            <a:pPr lvl="1"/>
            <a:r>
              <a:rPr lang="en-GB" dirty="0"/>
              <a:t>Ant Colony Optimisation</a:t>
            </a:r>
          </a:p>
          <a:p>
            <a:pPr lvl="2"/>
            <a:r>
              <a:rPr lang="en-GB" dirty="0">
                <a:hlinkClick r:id="rId2"/>
              </a:rPr>
              <a:t>http://accu.org/content/conf2013/Frances_Buontempo_paperbag.pdf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Genetic algorithms </a:t>
            </a:r>
          </a:p>
          <a:p>
            <a:pPr lvl="2"/>
            <a:r>
              <a:rPr lang="en-GB" dirty="0">
                <a:hlinkClick r:id="rId3"/>
              </a:rPr>
              <a:t>http://accu.org/index.php/journals/1825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Particle swarm optimisation</a:t>
            </a:r>
          </a:p>
          <a:p>
            <a:pPr lvl="2"/>
            <a:r>
              <a:rPr lang="en-GB" dirty="0">
                <a:hlinkClick r:id="rId4"/>
              </a:rPr>
              <a:t>http://accu.org/index.php/journals/2023</a:t>
            </a:r>
            <a:r>
              <a:rPr lang="en-GB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78A8F-AE49-485A-9277-3DF980AA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72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D40A9-120D-4D26-BA39-394F7D95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@fbuontempo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F1680-B6CA-427B-A306-6FED41FCA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0"/>
            <a:ext cx="5715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E19F5E-663A-4B64-AAD2-21CCC698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F0CD5-15D7-4EB7-8B96-6EA81B769F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92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9474</TotalTime>
  <Words>3951</Words>
  <Application>Microsoft Office PowerPoint</Application>
  <PresentationFormat>On-screen Show (4:3)</PresentationFormat>
  <Paragraphs>840</Paragraphs>
  <Slides>79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Consolas</vt:lpstr>
      <vt:lpstr>Garamond</vt:lpstr>
      <vt:lpstr>Trebuchet MS</vt:lpstr>
      <vt:lpstr>Wingdings</vt:lpstr>
      <vt:lpstr>Office Theme</vt:lpstr>
      <vt:lpstr>How to diffuse your way out of a paper bag</vt:lpstr>
      <vt:lpstr>Objectives</vt:lpstr>
      <vt:lpstr>Code your way out of a paper bag!</vt:lpstr>
      <vt:lpstr>PowerPoint Presentation</vt:lpstr>
      <vt:lpstr>Previously: Rule induction ACCU 2013</vt:lpstr>
      <vt:lpstr>Did you notice?</vt:lpstr>
      <vt:lpstr>Award!</vt:lpstr>
      <vt:lpstr>Previously…</vt:lpstr>
      <vt:lpstr>PowerPoint Presentation</vt:lpstr>
      <vt:lpstr>Now…</vt:lpstr>
      <vt:lpstr>What’s MC good for?</vt:lpstr>
      <vt:lpstr>Intractable, but guestimateable</vt:lpstr>
      <vt:lpstr>Sampling</vt:lpstr>
      <vt:lpstr>Simulate and see</vt:lpstr>
      <vt:lpstr>Monte Carlo simulation</vt:lpstr>
      <vt:lpstr>Card sharks…</vt:lpstr>
      <vt:lpstr>Finally, diffusion!</vt:lpstr>
      <vt:lpstr>Coming up</vt:lpstr>
      <vt:lpstr>What’s this got to do with paper bags?</vt:lpstr>
      <vt:lpstr>Level of indirection</vt:lpstr>
      <vt:lpstr>Model: a random walk</vt:lpstr>
      <vt:lpstr>Brownian motion</vt:lpstr>
      <vt:lpstr>Brownian motion in English</vt:lpstr>
      <vt:lpstr>Maths</vt:lpstr>
      <vt:lpstr>Random increment</vt:lpstr>
      <vt:lpstr>Why random?</vt:lpstr>
      <vt:lpstr>God does not play dice*</vt:lpstr>
      <vt:lpstr>How do I get a random number?</vt:lpstr>
      <vt:lpstr>Beware C’s rand!</vt:lpstr>
      <vt:lpstr>How do I get a number in [0, 100]?</vt:lpstr>
      <vt:lpstr>rand() % 100</vt:lpstr>
      <vt:lpstr>(rand() * 1.0/RAND_MAX) * 100</vt:lpstr>
      <vt:lpstr>Rejection sampling</vt:lpstr>
      <vt:lpstr>So what?</vt:lpstr>
      <vt:lpstr>New, improved</vt:lpstr>
      <vt:lpstr>Linear congruential</vt:lpstr>
      <vt:lpstr>Mersenne twister</vt:lpstr>
      <vt:lpstr>‘It sounds like a jet coaster’</vt:lpstr>
      <vt:lpstr>We want Normal random numbers</vt:lpstr>
      <vt:lpstr>C++11, simples</vt:lpstr>
      <vt:lpstr>Finally, some code</vt:lpstr>
      <vt:lpstr>PowerPoint Presentation</vt:lpstr>
      <vt:lpstr>Now for some pictures…</vt:lpstr>
      <vt:lpstr>PowerPoint Presentation</vt:lpstr>
      <vt:lpstr>Action…</vt:lpstr>
      <vt:lpstr>Eventually…</vt:lpstr>
      <vt:lpstr>Question</vt:lpstr>
      <vt:lpstr>Non-permeable</vt:lpstr>
      <vt:lpstr>Assumptions</vt:lpstr>
      <vt:lpstr>Stop hacking and think</vt:lpstr>
      <vt:lpstr>But where’s the paper bag?</vt:lpstr>
      <vt:lpstr>Gratuitous Kitten Picture</vt:lpstr>
      <vt:lpstr>Stock prices</vt:lpstr>
      <vt:lpstr>Model: Geometric Brownian motion</vt:lpstr>
      <vt:lpstr>What values to use?</vt:lpstr>
      <vt:lpstr>PowerPoint Presentation</vt:lpstr>
      <vt:lpstr>Finally, some code</vt:lpstr>
      <vt:lpstr>Update</vt:lpstr>
      <vt:lpstr>Things can go wrong</vt:lpstr>
      <vt:lpstr>How do we test this?</vt:lpstr>
      <vt:lpstr>Or…</vt:lpstr>
      <vt:lpstr>Recurse</vt:lpstr>
      <vt:lpstr>Go on then</vt:lpstr>
      <vt:lpstr>Test properties</vt:lpstr>
      <vt:lpstr>QuickCheck</vt:lpstr>
      <vt:lpstr>GBM properties</vt:lpstr>
      <vt:lpstr>PowerPoint Presentation</vt:lpstr>
      <vt:lpstr>PowerPoint Presentation</vt:lpstr>
      <vt:lpstr>Nice #fail messages</vt:lpstr>
      <vt:lpstr>Action…</vt:lpstr>
      <vt:lpstr>Ta-da!</vt:lpstr>
      <vt:lpstr>But…</vt:lpstr>
      <vt:lpstr>Jump</vt:lpstr>
      <vt:lpstr>One* small change</vt:lpstr>
      <vt:lpstr>Action…</vt:lpstr>
      <vt:lpstr>Ta-Da-Da</vt:lpstr>
      <vt:lpstr>Possible extensions</vt:lpstr>
      <vt:lpstr>Wrap up</vt:lpstr>
      <vt:lpstr>PowerPoint Presentation</vt:lpstr>
    </vt:vector>
  </TitlesOfParts>
  <Company>LONBGSCCM01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MS101</dc:title>
  <dc:creator>Buontempo, Frances</dc:creator>
  <cp:lastModifiedBy>Fran B</cp:lastModifiedBy>
  <cp:revision>466</cp:revision>
  <dcterms:created xsi:type="dcterms:W3CDTF">2014-11-11T10:33:51Z</dcterms:created>
  <dcterms:modified xsi:type="dcterms:W3CDTF">2019-01-29T19:25:10Z</dcterms:modified>
</cp:coreProperties>
</file>